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803" r:id="rId4"/>
    <p:sldMasterId id="2147484095" r:id="rId5"/>
  </p:sldMasterIdLst>
  <p:notesMasterIdLst>
    <p:notesMasterId r:id="rId48"/>
  </p:notesMasterIdLst>
  <p:handoutMasterIdLst>
    <p:handoutMasterId r:id="rId49"/>
  </p:handoutMasterIdLst>
  <p:sldIdLst>
    <p:sldId id="2076136272" r:id="rId6"/>
    <p:sldId id="2076136274" r:id="rId7"/>
    <p:sldId id="2076136245" r:id="rId8"/>
    <p:sldId id="2076136289" r:id="rId9"/>
    <p:sldId id="2076136343" r:id="rId10"/>
    <p:sldId id="2076136302" r:id="rId11"/>
    <p:sldId id="2076136303" r:id="rId12"/>
    <p:sldId id="2076136304" r:id="rId13"/>
    <p:sldId id="2076136306" r:id="rId14"/>
    <p:sldId id="2076136307" r:id="rId15"/>
    <p:sldId id="2076136308" r:id="rId16"/>
    <p:sldId id="2076136309" r:id="rId17"/>
    <p:sldId id="2076136310" r:id="rId18"/>
    <p:sldId id="2076136311" r:id="rId19"/>
    <p:sldId id="2076136312" r:id="rId20"/>
    <p:sldId id="2076136313" r:id="rId21"/>
    <p:sldId id="2076136314" r:id="rId22"/>
    <p:sldId id="2076136316" r:id="rId23"/>
    <p:sldId id="2076136317" r:id="rId24"/>
    <p:sldId id="2076136319" r:id="rId25"/>
    <p:sldId id="2076136318" r:id="rId26"/>
    <p:sldId id="2076136320" r:id="rId27"/>
    <p:sldId id="2076136321" r:id="rId28"/>
    <p:sldId id="2076136322" r:id="rId29"/>
    <p:sldId id="2076136323" r:id="rId30"/>
    <p:sldId id="2076136334" r:id="rId31"/>
    <p:sldId id="2076136336" r:id="rId32"/>
    <p:sldId id="2076136335" r:id="rId33"/>
    <p:sldId id="2076136337" r:id="rId34"/>
    <p:sldId id="2076136338" r:id="rId35"/>
    <p:sldId id="2076136339" r:id="rId36"/>
    <p:sldId id="2076136340" r:id="rId37"/>
    <p:sldId id="2076136341" r:id="rId38"/>
    <p:sldId id="2076136342" r:id="rId39"/>
    <p:sldId id="2076136290" r:id="rId40"/>
    <p:sldId id="2076136330" r:id="rId41"/>
    <p:sldId id="2076136331" r:id="rId42"/>
    <p:sldId id="2076136332" r:id="rId43"/>
    <p:sldId id="2076136333" r:id="rId44"/>
    <p:sldId id="2076136301" r:id="rId45"/>
    <p:sldId id="2076136292" r:id="rId46"/>
    <p:sldId id="2076136279" r:id="rId47"/>
  </p:sldIdLst>
  <p:sldSz cx="14630400" cy="82296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Poppins" panose="020B0604020202020204" charset="0"/>
      <p:regular r:id="rId54"/>
      <p:bold r:id="rId55"/>
      <p:italic r:id="rId56"/>
      <p:boldItalic r:id="rId57"/>
    </p:embeddedFont>
    <p:embeddedFont>
      <p:font typeface="Poppins Light" panose="020B0604020202020204" charset="0"/>
      <p:regular r:id="rId58"/>
      <p:italic r:id="rId59"/>
    </p:embeddedFont>
    <p:embeddedFont>
      <p:font typeface="Segoe UI" panose="020B0502040204020203" pitchFamily="34" charset="0"/>
      <p:regular r:id="rId60"/>
      <p:bold r:id="rId61"/>
      <p:italic r:id="rId62"/>
      <p:boldItalic r:id="rId63"/>
    </p:embeddedFont>
    <p:embeddedFont>
      <p:font typeface="Segoe UI Semibold" panose="020B0702040204020203" pitchFamily="34" charset="0"/>
      <p:regular r:id="rId64"/>
      <p:bold r:id="rId65"/>
      <p:italic r:id="rId66"/>
      <p:boldItalic r:id="rId67"/>
    </p:embeddedFont>
    <p:embeddedFont>
      <p:font typeface="Segoe UI Semibold (Headings)" panose="020B060402020202020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slide" id="{4B2DE8E9-9E55-4C3F-8350-4C1FC5FEEBDE}">
          <p14:sldIdLst>
            <p14:sldId id="2076136272"/>
            <p14:sldId id="2076136274"/>
            <p14:sldId id="2076136245"/>
            <p14:sldId id="2076136289"/>
            <p14:sldId id="2076136343"/>
            <p14:sldId id="2076136302"/>
            <p14:sldId id="2076136303"/>
            <p14:sldId id="2076136304"/>
            <p14:sldId id="2076136306"/>
            <p14:sldId id="2076136307"/>
            <p14:sldId id="2076136308"/>
            <p14:sldId id="2076136309"/>
            <p14:sldId id="2076136310"/>
            <p14:sldId id="2076136311"/>
            <p14:sldId id="2076136312"/>
            <p14:sldId id="2076136313"/>
            <p14:sldId id="2076136314"/>
            <p14:sldId id="2076136316"/>
            <p14:sldId id="2076136317"/>
            <p14:sldId id="2076136319"/>
            <p14:sldId id="2076136318"/>
            <p14:sldId id="2076136320"/>
            <p14:sldId id="2076136321"/>
            <p14:sldId id="2076136322"/>
            <p14:sldId id="2076136323"/>
            <p14:sldId id="2076136334"/>
            <p14:sldId id="2076136336"/>
            <p14:sldId id="2076136335"/>
            <p14:sldId id="2076136337"/>
            <p14:sldId id="2076136338"/>
            <p14:sldId id="2076136339"/>
            <p14:sldId id="2076136340"/>
            <p14:sldId id="2076136341"/>
            <p14:sldId id="2076136342"/>
            <p14:sldId id="2076136290"/>
            <p14:sldId id="2076136330"/>
            <p14:sldId id="2076136331"/>
            <p14:sldId id="2076136332"/>
            <p14:sldId id="2076136333"/>
            <p14:sldId id="2076136301"/>
            <p14:sldId id="2076136292"/>
            <p14:sldId id="2076136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F00B"/>
    <a:srgbClr val="A3F6FF"/>
    <a:srgbClr val="012F91"/>
    <a:srgbClr val="08023F"/>
    <a:srgbClr val="FFFFFF"/>
    <a:srgbClr val="53EDFF"/>
    <a:srgbClr val="50E6FF"/>
    <a:srgbClr val="0078D4"/>
    <a:srgbClr val="53EFFF"/>
    <a:srgbClr val="054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8" autoAdjust="0"/>
    <p:restoredTop sz="95226" autoAdjust="0"/>
  </p:normalViewPr>
  <p:slideViewPr>
    <p:cSldViewPr snapToGrid="0" snapToObjects="1">
      <p:cViewPr varScale="1">
        <p:scale>
          <a:sx n="66" d="100"/>
          <a:sy n="66" d="100"/>
        </p:scale>
        <p:origin x="38" y="53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2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3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2.xml"/><Relationship Id="rId71" Type="http://schemas.openxmlformats.org/officeDocument/2006/relationships/font" Target="fonts/font2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70BEA-B3EA-4D57-8804-3C40360EE91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54DBA7-85FF-CE4A-BF56-5B341AFC4A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8EE06F-1980-7244-BF75-5D4A64DAD5ED}" type="datetimeFigureOut">
              <a:rPr lang="en-US" smtClean="0"/>
              <a:t>10/21/2022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26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1B7B2-6D1C-406E-AEF9-95F8A76399C2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CCEB-9B74-4B06-A035-26CD3C1A7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0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DEF3CF-186E-472B-95A9-1E6C05D757E2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5D4CFF-1446-FFBE-1466-D4351AB13508}"/>
              </a:ext>
            </a:extLst>
          </p:cNvPr>
          <p:cNvGrpSpPr/>
          <p:nvPr userDrawn="1"/>
        </p:nvGrpSpPr>
        <p:grpSpPr>
          <a:xfrm>
            <a:off x="686588" y="3817088"/>
            <a:ext cx="13257225" cy="1937724"/>
            <a:chOff x="686588" y="3817089"/>
            <a:chExt cx="13257225" cy="19377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57E4B52-2B11-4561-89C7-74FBEE0B3006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6087DC-5935-467F-9230-92AFDFF3D77F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C10824-1FC6-40DE-B68C-D18496CA8FB6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bg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A1878D-F88B-F745-2DA9-1C187E86CEDB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3910C-C961-C1A2-7B55-871C4565BEB5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D8C85C7-F559-B3F4-8497-19B59ACF0951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8D3B0CC-234F-FE6F-6748-9A210C9DC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09342" y="1206957"/>
            <a:ext cx="2287494" cy="1895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91F16C-3C79-6733-1250-EA38D19422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A11A65-9DBF-5173-D8BB-80230607B42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1B822-EEFB-2720-6198-0819CB0884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FCB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FC026-AB71-1100-6845-AE77E0FBCC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E71516-673D-D9FB-D2DE-7C7CE5B0E29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310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0E24D-511E-5968-1763-177E9E1C9C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08023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08023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9C1C0-996D-182B-6EC3-D264E1CA90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0008A-C231-0137-22EA-A1688558EEF5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090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AD98D2E-15E9-4E97-B820-4F26956CA8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71182" y="21702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CA080-AAEE-044D-DBBF-87373C688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4FEBDC-D193-AE5D-4DD5-A0E6D35ED633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4075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7E4AD-5E40-7B9E-EF6B-51E9C3CF6A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1C681-4913-FBC0-A76C-8214176716A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145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F2933-547A-2601-63DB-A0630CFD2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rgbClr val="08023F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85E5DB-DF49-C0C0-7902-A579C9F2E4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C1EF1-BA09-2053-5B24-5D032FE5B74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0118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DE48E-CA20-CEA2-7809-1909F04F51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448FC-5B40-176D-4D3F-3198A67043B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2BD898-8C1A-EFEC-EE0B-7DB43AE9F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7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3E642DD-3064-485E-76C7-1F54A660752F}"/>
              </a:ext>
            </a:extLst>
          </p:cNvPr>
          <p:cNvSpPr txBox="1"/>
          <p:nvPr userDrawn="1"/>
        </p:nvSpPr>
        <p:spPr>
          <a:xfrm>
            <a:off x="553467" y="77862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08023F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rgbClr val="08023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4298FB-4D19-41BA-A056-1EB0429A64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0230" y="2594864"/>
            <a:ext cx="4730819" cy="467099"/>
          </a:xfrm>
          <a:prstGeom prst="rect">
            <a:avLst/>
          </a:prstGeom>
        </p:spPr>
        <p:txBody>
          <a:bodyPr/>
          <a:lstStyle>
            <a:lvl1pPr>
              <a:defRPr sz="3300" b="1" i="0">
                <a:solidFill>
                  <a:srgbClr val="08023F"/>
                </a:solidFill>
              </a:defRPr>
            </a:lvl1pPr>
          </a:lstStyle>
          <a:p>
            <a:r>
              <a:rPr lang="en-US" dirty="0">
                <a:solidFill>
                  <a:srgbClr val="08023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3FAF8-3116-923F-1EEF-20DB3F85F4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507F0-86DB-9EB6-A672-C24403E518F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39C542-8226-D379-3603-62DB9CE333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40350" y="2622550"/>
            <a:ext cx="3949700" cy="298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C3409D-5A13-B030-03A4-99AD4A61BD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4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_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6252111" y="3343518"/>
            <a:ext cx="6870875" cy="673902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SPEAKER NAME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Designation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39663" y="2452661"/>
            <a:ext cx="3129517" cy="3129517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endParaRPr lang="en-IN" dirty="0"/>
          </a:p>
        </p:txBody>
      </p:sp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F06C1-28F8-477E-8F79-B654DA2C6B6B}"/>
              </a:ext>
            </a:extLst>
          </p:cNvPr>
          <p:cNvSpPr/>
          <p:nvPr userDrawn="1"/>
        </p:nvSpPr>
        <p:spPr>
          <a:xfrm>
            <a:off x="6252112" y="4205525"/>
            <a:ext cx="5907162" cy="35613"/>
          </a:xfrm>
          <a:prstGeom prst="rect">
            <a:avLst/>
          </a:prstGeom>
          <a:solidFill>
            <a:srgbClr val="9BF00B"/>
          </a:solidFill>
          <a:ln>
            <a:solidFill>
              <a:srgbClr val="9BF0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7066" tIns="78533" rIns="157066" bIns="78533" rtlCol="0" anchor="ctr"/>
          <a:lstStyle/>
          <a:p>
            <a:pPr algn="ctr"/>
            <a:endParaRPr lang="en-IN">
              <a:solidFill>
                <a:srgbClr val="9BF00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79E0C-A6B5-5CB6-79A9-863A3C3DA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5B878A-8061-138A-9124-1AA8074E6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4E03D-C176-BB2F-41A1-61B913E9D5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35E6B-BBCA-F8A3-75AF-E2CC1ACF76B8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42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ssion_title and Speakers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S logo white - EMF" descr="Microsoft logo white text version">
            <a:extLst>
              <a:ext uri="{FF2B5EF4-FFF2-40B4-BE49-F238E27FC236}">
                <a16:creationId xmlns:a16="http://schemas.microsoft.com/office/drawing/2014/main" id="{788172BF-1F8C-429F-A472-2CEAB6929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5128547" y="7469726"/>
            <a:ext cx="1818473" cy="38946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80D204-AA27-4BBD-BBCA-179B38FA2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3180" y="3397474"/>
            <a:ext cx="10972800" cy="673902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defRPr sz="4320" spc="-60" baseline="0">
                <a:solidFill>
                  <a:srgbClr val="9BF00B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165C242-C706-4D94-AC69-527037CF2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180" y="4585726"/>
            <a:ext cx="109728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54ED74-435A-3CBE-021F-D45AC904E2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D26F4-2C47-6052-AA5C-E30B408989E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A9032D-C234-7DB1-9C40-828D753C28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D33D4-6500-F717-491B-95E5B0CCB471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379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E2EE96-CAD6-46F7-AEB7-00C81021C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1" y="766038"/>
            <a:ext cx="3232926" cy="598318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9FFE2EB-4633-440A-931A-7B899DCAFF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8782" y="1865461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6B89-88B5-CC4D-25E4-4010A11D55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E578-5B8B-0589-225E-129E6E4B021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7140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F7828-A93B-1553-BE7A-BBBD0DDA88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E71E4E-265E-98EB-F20D-F0D962B490C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292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02259" y="3639867"/>
            <a:ext cx="10972800" cy="598318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02259" y="4772784"/>
            <a:ext cx="10972800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1767A-9EB4-0B5F-D3E9-55448C181D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42999F-C9A4-D023-F6D2-BE848D0A90CD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34D-F64C-8044-6A22-46F0C7B94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B686A-DFB3-CEDC-1100-2FA0F589BB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blue Windows logo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67473" y="3505403"/>
            <a:ext cx="3095455" cy="121879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60" baseline="0" dirty="0">
                <a:ln w="3175">
                  <a:noFill/>
                </a:ln>
                <a:solidFill>
                  <a:srgbClr val="9BF00B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3B4412-8D61-2570-57E5-7258067B42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0D79-A7CF-E1B7-6482-789E8045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24943"/>
            <a:ext cx="3962400" cy="2463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4732-8B4E-C639-A1CA-FDA544A4FB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5B0DC-BFB1-A18E-2374-7829569B9F24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586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You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FD5B93-2926-40E7-8152-4B1DB45D53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0230" y="727314"/>
            <a:ext cx="4686169" cy="598305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l" defTabSz="11192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320" b="0" kern="1200" cap="none" spc="-6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Segoe UI Black" panose="020B0A02040204020203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EDE0F8-003E-446A-9CCB-3D93AD93B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0230" y="4013745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3B0BDC-EFBE-4EE2-9446-E8320596B2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230" y="4402135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one subtitle text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22C9921-9FD0-4BF0-BE16-2A88E9B884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0230" y="4998429"/>
            <a:ext cx="4890857" cy="2954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920" b="1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3A88AD-7DAB-4B6E-963C-F0374313C2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230" y="5367762"/>
            <a:ext cx="4890857" cy="2585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8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two subtitle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47AEDA8-73E6-4717-A80D-318A07E513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0229" y="2463467"/>
            <a:ext cx="4017955" cy="676725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9BF00B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rPr lang="en-US" dirty="0">
                <a:solidFill>
                  <a:srgbClr val="FFFFFF"/>
                </a:solidFill>
                <a:latin typeface="Segoe UI Semibold (Headings)"/>
                <a:cs typeface="Segoe UI" panose="020B0502040204020203" pitchFamily="34" charset="0"/>
              </a:rPr>
              <a:t>Presentation title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A3098-C9A2-16EF-FC4A-4E4DA2C278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40236" y="-40341"/>
            <a:ext cx="1658396" cy="2025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0FD84-2ED6-FAA1-5A1D-4AA4470A9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66400" y="5754812"/>
            <a:ext cx="4064000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38BE1C-50EC-CE9B-030A-1ADABE6E0A69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80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EBB168-63DF-6A2A-FD0D-B25A6D720C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4514" y="3595604"/>
            <a:ext cx="6995886" cy="46624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76C7E9-E4C3-F4FF-11BF-E31EB2EF5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7185" y="908542"/>
            <a:ext cx="2596030" cy="21509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B200C2-9A20-62AC-5C2C-88A9625DF5E2}"/>
              </a:ext>
            </a:extLst>
          </p:cNvPr>
          <p:cNvGrpSpPr/>
          <p:nvPr userDrawn="1"/>
        </p:nvGrpSpPr>
        <p:grpSpPr>
          <a:xfrm>
            <a:off x="686587" y="3381659"/>
            <a:ext cx="13257225" cy="1937724"/>
            <a:chOff x="686588" y="3817089"/>
            <a:chExt cx="13257225" cy="193772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F48C6B-232C-FD95-F955-C30FD9A25254}"/>
                </a:ext>
              </a:extLst>
            </p:cNvPr>
            <p:cNvGrpSpPr/>
            <p:nvPr userDrawn="1"/>
          </p:nvGrpSpPr>
          <p:grpSpPr>
            <a:xfrm>
              <a:off x="686588" y="3817089"/>
              <a:ext cx="13257225" cy="1937724"/>
              <a:chOff x="777752" y="3817089"/>
              <a:chExt cx="13257225" cy="19377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C3866D-098A-697E-E000-CDAEAC110DBA}"/>
                  </a:ext>
                </a:extLst>
              </p:cNvPr>
              <p:cNvSpPr txBox="1"/>
              <p:nvPr userDrawn="1"/>
            </p:nvSpPr>
            <p:spPr>
              <a:xfrm>
                <a:off x="777752" y="3817089"/>
                <a:ext cx="13257225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6000" b="1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 Az COMMUNITY</a:t>
                </a:r>
                <a:endParaRPr lang="en-IN" sz="23900" b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9A006F-B8E0-6E70-A3EA-B32BE1776BEE}"/>
                  </a:ext>
                </a:extLst>
              </p:cNvPr>
              <p:cNvSpPr txBox="1"/>
              <p:nvPr userDrawn="1"/>
            </p:nvSpPr>
            <p:spPr>
              <a:xfrm>
                <a:off x="3234249" y="4739150"/>
                <a:ext cx="8344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b="0" i="0" u="none" strike="noStrike" baseline="0" dirty="0">
                    <a:solidFill>
                      <a:schemeClr val="tx1"/>
                    </a:solidFill>
                    <a:latin typeface="Poppins" pitchFamily="2" charset="77"/>
                    <a:cs typeface="Poppins" pitchFamily="2" charset="77"/>
                  </a:rPr>
                  <a:t>Conference 2022</a:t>
                </a:r>
                <a:endParaRPr lang="en-US" sz="2800" b="0" i="1" dirty="0">
                  <a:solidFill>
                    <a:schemeClr val="tx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5077D1-984D-57AF-6E03-035ECF9F9418}"/>
                  </a:ext>
                </a:extLst>
              </p:cNvPr>
              <p:cNvSpPr txBox="1"/>
              <p:nvPr userDrawn="1"/>
            </p:nvSpPr>
            <p:spPr>
              <a:xfrm>
                <a:off x="3234249" y="5354703"/>
                <a:ext cx="83442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0" i="0" u="none" strike="noStrike" baseline="0" dirty="0">
                    <a:solidFill>
                      <a:schemeClr val="tx1"/>
                    </a:solidFill>
                    <a:latin typeface="Poppins Light" pitchFamily="2" charset="77"/>
                    <a:cs typeface="Poppins Light" pitchFamily="2" charset="77"/>
                  </a:rPr>
                  <a:t>Asia’s Largest Azure Community Conference</a:t>
                </a:r>
                <a:endParaRPr lang="en-US" sz="2000" b="0" i="0" dirty="0">
                  <a:solidFill>
                    <a:schemeClr val="tx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9D49B73-252F-4DEF-129A-424FE66E75CC}"/>
                </a:ext>
              </a:extLst>
            </p:cNvPr>
            <p:cNvCxnSpPr/>
            <p:nvPr userDrawn="1"/>
          </p:nvCxnSpPr>
          <p:spPr>
            <a:xfrm>
              <a:off x="4654550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BDCEC3-F110-7DCA-5D75-F5A42867A066}"/>
                </a:ext>
              </a:extLst>
            </p:cNvPr>
            <p:cNvCxnSpPr/>
            <p:nvPr userDrawn="1"/>
          </p:nvCxnSpPr>
          <p:spPr>
            <a:xfrm>
              <a:off x="9065185" y="5058431"/>
              <a:ext cx="833718" cy="0"/>
            </a:xfrm>
            <a:prstGeom prst="line">
              <a:avLst/>
            </a:prstGeom>
            <a:ln w="381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D579D5-F805-AAE5-016E-41B126A7C16C}"/>
              </a:ext>
            </a:extLst>
          </p:cNvPr>
          <p:cNvSpPr txBox="1"/>
          <p:nvPr userDrawn="1"/>
        </p:nvSpPr>
        <p:spPr>
          <a:xfrm>
            <a:off x="401067" y="7633884"/>
            <a:ext cx="1990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u="none" strike="noStrike" baseline="0" dirty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#AzConfDev</a:t>
            </a:r>
            <a:endParaRPr lang="en-IN" sz="1600" b="0" dirty="0">
              <a:solidFill>
                <a:schemeClr val="tx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357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F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38182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4" r:id="rId2"/>
    <p:sldLayoutId id="2147484093" r:id="rId3"/>
    <p:sldLayoutId id="2147484091" r:id="rId4"/>
    <p:sldLayoutId id="2147484051" r:id="rId5"/>
    <p:sldLayoutId id="2147484092" r:id="rId6"/>
    <p:sldLayoutId id="2147484094" r:id="rId7"/>
    <p:sldLayoutId id="2147484048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702259" cy="702259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351130" cy="35113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456" tIns="175565" rIns="219456" bIns="17556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11892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8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Black, white and grays">
            <a:extLst>
              <a:ext uri="{FF2B5EF4-FFF2-40B4-BE49-F238E27FC236}">
                <a16:creationId xmlns:a16="http://schemas.microsoft.com/office/drawing/2014/main" id="{7A01D5E4-0370-4DB3-ABE5-512F42051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273994" y="8354419"/>
            <a:ext cx="7352748" cy="848860"/>
            <a:chOff x="3079386" y="2596661"/>
            <a:chExt cx="7352748" cy="848860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3380582-0850-44FB-9921-CE1A63A57A5E}"/>
                </a:ext>
              </a:extLst>
            </p:cNvPr>
            <p:cNvGrpSpPr/>
            <p:nvPr userDrawn="1"/>
          </p:nvGrpSpPr>
          <p:grpSpPr>
            <a:xfrm rot="16200000">
              <a:off x="6550623" y="-435989"/>
              <a:ext cx="410273" cy="7352748"/>
              <a:chOff x="9487019" y="876852"/>
              <a:chExt cx="410273" cy="7352748"/>
            </a:xfrm>
          </p:grpSpPr>
          <p:sp>
            <p:nvSpPr>
              <p:cNvPr id="146" name="object 16">
                <a:extLst>
                  <a:ext uri="{FF2B5EF4-FFF2-40B4-BE49-F238E27FC236}">
                    <a16:creationId xmlns:a16="http://schemas.microsoft.com/office/drawing/2014/main" id="{859C6F1E-967F-394E-B787-8539C10BC369}"/>
                  </a:ext>
                </a:extLst>
              </p:cNvPr>
              <p:cNvSpPr txBox="1"/>
              <p:nvPr/>
            </p:nvSpPr>
            <p:spPr>
              <a:xfrm rot="5400000">
                <a:off x="9078769" y="7411078"/>
                <a:ext cx="1226773" cy="410272"/>
              </a:xfrm>
              <a:prstGeom prst="rect">
                <a:avLst/>
              </a:prstGeom>
              <a:solidFill>
                <a:srgbClr val="F2F2F2"/>
              </a:solidFill>
              <a:ln w="6350">
                <a:solidFill>
                  <a:srgbClr val="E6E6E6"/>
                </a:solidFill>
              </a:ln>
            </p:spPr>
            <p:txBody>
              <a:bodyPr vert="horz" wrap="none" lIns="45720" tIns="27432" rIns="45720" bIns="27432" rtlCol="0" anchor="t" anchorCtr="0">
                <a:normAutofit/>
              </a:bodyPr>
              <a:lstStyle/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Extra Light 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+mn-ea"/>
                  <a:cs typeface="Segoe UI" charset="0"/>
                </a:endParaRPr>
              </a:p>
              <a:p>
                <a:pPr marL="0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R2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G2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 B2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+mn-ea"/>
                    <a:cs typeface="Segoe UI" charset="0"/>
                  </a:rPr>
                  <a:t>42</a:t>
                </a: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4" name="object 15">
                <a:extLst>
                  <a:ext uri="{FF2B5EF4-FFF2-40B4-BE49-F238E27FC236}">
                    <a16:creationId xmlns:a16="http://schemas.microsoft.com/office/drawing/2014/main" id="{1D395897-A51E-C54D-9D1D-38873B0F3F1A}"/>
                  </a:ext>
                </a:extLst>
              </p:cNvPr>
              <p:cNvSpPr txBox="1"/>
              <p:nvPr/>
            </p:nvSpPr>
            <p:spPr>
              <a:xfrm rot="5400000">
                <a:off x="9078769" y="6188384"/>
                <a:ext cx="1226773" cy="410272"/>
              </a:xfrm>
              <a:prstGeom prst="rect">
                <a:avLst/>
              </a:prstGeom>
              <a:solidFill>
                <a:srgbClr val="E6E6E6"/>
              </a:solidFill>
              <a:ln w="3175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Light</a:t>
                </a:r>
                <a:r>
                  <a:rPr kumimoji="0" lang="cs-CZ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R230 G230 B230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5" name="object 14">
                <a:extLst>
                  <a:ext uri="{FF2B5EF4-FFF2-40B4-BE49-F238E27FC236}">
                    <a16:creationId xmlns:a16="http://schemas.microsoft.com/office/drawing/2014/main" id="{10EA571D-902C-8547-BEFA-966221F0F224}"/>
                  </a:ext>
                </a:extLst>
              </p:cNvPr>
              <p:cNvSpPr txBox="1"/>
              <p:nvPr/>
            </p:nvSpPr>
            <p:spPr>
              <a:xfrm rot="5400000">
                <a:off x="9078769" y="4961612"/>
                <a:ext cx="1226773" cy="410272"/>
              </a:xfrm>
              <a:prstGeom prst="rect">
                <a:avLst/>
              </a:prstGeom>
              <a:solidFill>
                <a:srgbClr val="D2D2D2"/>
              </a:solidFill>
              <a:ln w="6350">
                <a:noFill/>
              </a:ln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Gray</a:t>
                </a:r>
                <a:endPara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cs-CZ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R210 G210 B210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object 19">
                <a:extLst>
                  <a:ext uri="{FF2B5EF4-FFF2-40B4-BE49-F238E27FC236}">
                    <a16:creationId xmlns:a16="http://schemas.microsoft.com/office/drawing/2014/main" id="{E4A4C58D-6B40-8F40-A8F2-6546F6C99A49}"/>
                  </a:ext>
                </a:extLst>
              </p:cNvPr>
              <p:cNvSpPr txBox="1"/>
              <p:nvPr/>
            </p:nvSpPr>
            <p:spPr>
              <a:xfrm rot="5400000">
                <a:off x="9078768" y="3738918"/>
                <a:ext cx="1226773" cy="410272"/>
              </a:xfrm>
              <a:prstGeom prst="rect">
                <a:avLst/>
              </a:prstGeom>
              <a:solidFill>
                <a:srgbClr val="737373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Mid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R115 G115 B115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object 22">
                <a:extLst>
                  <a:ext uri="{FF2B5EF4-FFF2-40B4-BE49-F238E27FC236}">
                    <a16:creationId xmlns:a16="http://schemas.microsoft.com/office/drawing/2014/main" id="{5141FD8F-F7DE-2A45-9E44-1ECEFD28CF8E}"/>
                  </a:ext>
                </a:extLst>
              </p:cNvPr>
              <p:cNvSpPr txBox="1"/>
              <p:nvPr/>
            </p:nvSpPr>
            <p:spPr>
              <a:xfrm rot="5400000">
                <a:off x="9078768" y="2511876"/>
                <a:ext cx="1226773" cy="410272"/>
              </a:xfrm>
              <a:prstGeom prst="rect">
                <a:avLst/>
              </a:prstGeom>
              <a:solidFill>
                <a:srgbClr val="505050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Dark 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G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B</a:t>
                </a:r>
                <a:r>
                  <a:rPr kumimoji="0" lang="mr-IN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80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7" name="object 22">
                <a:extLst>
                  <a:ext uri="{FF2B5EF4-FFF2-40B4-BE49-F238E27FC236}">
                    <a16:creationId xmlns:a16="http://schemas.microsoft.com/office/drawing/2014/main" id="{66BF1245-79F6-BB46-8211-1F6CFF8FC909}"/>
                  </a:ext>
                </a:extLst>
              </p:cNvPr>
              <p:cNvSpPr txBox="1"/>
              <p:nvPr/>
            </p:nvSpPr>
            <p:spPr>
              <a:xfrm rot="5400000">
                <a:off x="9078768" y="1285103"/>
                <a:ext cx="1226773" cy="410272"/>
              </a:xfrm>
              <a:prstGeom prst="rect">
                <a:avLst/>
              </a:prstGeom>
              <a:solidFill>
                <a:srgbClr val="2F2F2F"/>
              </a:solidFill>
            </p:spPr>
            <p:txBody>
              <a:bodyPr vert="horz" wrap="none" lIns="0" tIns="27432" rIns="45720" bIns="27432" rtlCol="0">
                <a:normAutofit lnSpcReduction="10000"/>
              </a:bodyPr>
              <a:lstStyle/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Extra 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D</a:t>
                </a:r>
                <a:r>
                  <a:rPr kumimoji="0" lang="en-US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ar</a:t>
                </a:r>
                <a:r>
                  <a:rPr kumimoji="0" lang="mr-IN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k</a:t>
                </a:r>
                <a:r>
                  <a:rPr kumimoji="0" lang="en-US" sz="84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 G</a:t>
                </a:r>
                <a:r>
                  <a:rPr kumimoji="0" lang="mr-IN" sz="84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charset="0"/>
                    <a:ea typeface="Segoe UI" charset="0"/>
                    <a:cs typeface="Segoe UI" charset="0"/>
                  </a:rPr>
                  <a:t>ray</a:t>
                </a: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  <a:p>
                <a:pPr marL="106675" marR="0" lvl="0" indent="0" algn="l" defTabSz="9143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R47 G47 B47</a:t>
                </a:r>
                <a:br>
                  <a:rPr kumimoji="0" lang="en-US" sz="8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endPara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1" name="object 16">
              <a:extLst>
                <a:ext uri="{FF2B5EF4-FFF2-40B4-BE49-F238E27FC236}">
                  <a16:creationId xmlns:a16="http://schemas.microsoft.com/office/drawing/2014/main" id="{3D52AE5F-974A-2943-811F-380C61D7923A}"/>
                </a:ext>
              </a:extLst>
            </p:cNvPr>
            <p:cNvSpPr txBox="1"/>
            <p:nvPr/>
          </p:nvSpPr>
          <p:spPr>
            <a:xfrm>
              <a:off x="6755896" y="2596661"/>
              <a:ext cx="3676238" cy="43813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vert="horz" wrap="none" lIns="0" tIns="27432" rIns="45720" bIns="27432" rtlCol="0" anchor="t" anchorCtr="0">
              <a:norm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White</a:t>
              </a:r>
              <a:endParaRPr kumimoji="0" lang="cs-CZ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cs-CZ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G255 B255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0" name="object 25">
              <a:extLst>
                <a:ext uri="{FF2B5EF4-FFF2-40B4-BE49-F238E27FC236}">
                  <a16:creationId xmlns:a16="http://schemas.microsoft.com/office/drawing/2014/main" id="{63D91D28-976A-054E-9200-E5B8F287AA2E}"/>
                </a:ext>
              </a:extLst>
            </p:cNvPr>
            <p:cNvSpPr txBox="1"/>
            <p:nvPr/>
          </p:nvSpPr>
          <p:spPr>
            <a:xfrm>
              <a:off x="3079387" y="2597115"/>
              <a:ext cx="3693962" cy="438133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none" lIns="0" tIns="27432" rIns="45720" bIns="27432" rtlCol="0">
              <a:noAutofit/>
            </a:bodyPr>
            <a:lstStyle/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Rich Black</a:t>
              </a: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G0 B0</a:t>
              </a: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106675" marR="0" lvl="0" indent="0" algn="l" defTabSz="9143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FF0000"/>
                  </a:highligh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endParaRPr kumimoji="0" lang="mr-IN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0000"/>
                </a:highlight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Purple theme">
            <a:extLst>
              <a:ext uri="{FF2B5EF4-FFF2-40B4-BE49-F238E27FC236}">
                <a16:creationId xmlns:a16="http://schemas.microsoft.com/office/drawing/2014/main" id="{792F544B-12A2-448A-8B83-A569B40D6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46012" y="6954850"/>
            <a:ext cx="1322716" cy="1226783"/>
            <a:chOff x="4187065" y="7008141"/>
            <a:chExt cx="1322716" cy="1226783"/>
          </a:xfrm>
        </p:grpSpPr>
        <p:sp>
          <p:nvSpPr>
            <p:cNvPr id="123" name="object 94">
              <a:extLst>
                <a:ext uri="{FF2B5EF4-FFF2-40B4-BE49-F238E27FC236}">
                  <a16:creationId xmlns:a16="http://schemas.microsoft.com/office/drawing/2014/main" id="{000B45AA-DA07-422E-99A4-285E770871CC}"/>
                </a:ext>
              </a:extLst>
            </p:cNvPr>
            <p:cNvSpPr/>
            <p:nvPr/>
          </p:nvSpPr>
          <p:spPr>
            <a:xfrm rot="5400000">
              <a:off x="4348446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8661C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Purple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R134 G97 B197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4" name="object 96">
              <a:extLst>
                <a:ext uri="{FF2B5EF4-FFF2-40B4-BE49-F238E27FC236}">
                  <a16:creationId xmlns:a16="http://schemas.microsoft.com/office/drawing/2014/main" id="{1112FA86-FF81-4A22-9303-AFEA6BCD8CEC}"/>
                </a:ext>
              </a:extLst>
            </p:cNvPr>
            <p:cNvSpPr/>
            <p:nvPr/>
          </p:nvSpPr>
          <p:spPr>
            <a:xfrm rot="5400000">
              <a:off x="3836559" y="7358647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B2E58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R59 G46 B88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1" name="object 95">
              <a:extLst>
                <a:ext uri="{FF2B5EF4-FFF2-40B4-BE49-F238E27FC236}">
                  <a16:creationId xmlns:a16="http://schemas.microsoft.com/office/drawing/2014/main" id="{5D8291F4-51BF-4AAC-B50E-32C238C02E86}"/>
                </a:ext>
              </a:extLst>
            </p:cNvPr>
            <p:cNvSpPr/>
            <p:nvPr/>
          </p:nvSpPr>
          <p:spPr>
            <a:xfrm rot="5400000">
              <a:off x="4746146" y="7471280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D59DFF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Purple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R213 G157 B255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91" name="object 55">
              <a:extLst>
                <a:ext uri="{FF2B5EF4-FFF2-40B4-BE49-F238E27FC236}">
                  <a16:creationId xmlns:a16="http://schemas.microsoft.com/office/drawing/2014/main" id="{DCF78ED8-B3FB-406A-848B-A2B57CD8CE09}"/>
                </a:ext>
              </a:extLst>
            </p:cNvPr>
            <p:cNvSpPr/>
            <p:nvPr/>
          </p:nvSpPr>
          <p:spPr>
            <a:xfrm rot="5400000">
              <a:off x="4821404" y="783608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7" name="object 55">
              <a:extLst>
                <a:ext uri="{FF2B5EF4-FFF2-40B4-BE49-F238E27FC236}">
                  <a16:creationId xmlns:a16="http://schemas.microsoft.com/office/drawing/2014/main" id="{B6FBF43C-37D4-423F-B8D0-81E03B59E746}"/>
                </a:ext>
              </a:extLst>
            </p:cNvPr>
            <p:cNvSpPr/>
            <p:nvPr/>
          </p:nvSpPr>
          <p:spPr>
            <a:xfrm rot="5400000">
              <a:off x="4321639" y="783609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D59D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6" name="Teal theme">
            <a:extLst>
              <a:ext uri="{FF2B5EF4-FFF2-40B4-BE49-F238E27FC236}">
                <a16:creationId xmlns:a16="http://schemas.microsoft.com/office/drawing/2014/main" id="{DA4F9A03-A77F-4EE7-A459-3495C090D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391" y="5573694"/>
            <a:ext cx="1322713" cy="1226774"/>
            <a:chOff x="4187065" y="4558674"/>
            <a:chExt cx="1322713" cy="1226774"/>
          </a:xfrm>
        </p:grpSpPr>
        <p:sp>
          <p:nvSpPr>
            <p:cNvPr id="170" name="object 74">
              <a:extLst>
                <a:ext uri="{FF2B5EF4-FFF2-40B4-BE49-F238E27FC236}">
                  <a16:creationId xmlns:a16="http://schemas.microsoft.com/office/drawing/2014/main" id="{6BE1C147-E1D2-4B60-80E5-DF5B001B06FE}"/>
                </a:ext>
              </a:extLst>
            </p:cNvPr>
            <p:cNvSpPr/>
            <p:nvPr/>
          </p:nvSpPr>
          <p:spPr>
            <a:xfrm rot="5400000">
              <a:off x="4348446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8575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Teal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G133 B117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71" name="object 76">
              <a:extLst>
                <a:ext uri="{FF2B5EF4-FFF2-40B4-BE49-F238E27FC236}">
                  <a16:creationId xmlns:a16="http://schemas.microsoft.com/office/drawing/2014/main" id="{6065E591-8064-4D8E-9A93-3E313066E0D3}"/>
                </a:ext>
              </a:extLst>
            </p:cNvPr>
            <p:cNvSpPr/>
            <p:nvPr/>
          </p:nvSpPr>
          <p:spPr>
            <a:xfrm rot="5400000">
              <a:off x="3836559" y="4909180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74B47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Teal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R39 G75 B71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5" name="object 75">
              <a:extLst>
                <a:ext uri="{FF2B5EF4-FFF2-40B4-BE49-F238E27FC236}">
                  <a16:creationId xmlns:a16="http://schemas.microsoft.com/office/drawing/2014/main" id="{8C132861-B1E6-415C-9826-E365F4F9ACAB}"/>
                </a:ext>
              </a:extLst>
            </p:cNvPr>
            <p:cNvSpPr/>
            <p:nvPr/>
          </p:nvSpPr>
          <p:spPr>
            <a:xfrm rot="5400000">
              <a:off x="4746143" y="502181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30E5D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Teal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R48 G229 B208</a:t>
              </a: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9" name="object 55">
              <a:extLst>
                <a:ext uri="{FF2B5EF4-FFF2-40B4-BE49-F238E27FC236}">
                  <a16:creationId xmlns:a16="http://schemas.microsoft.com/office/drawing/2014/main" id="{556935F2-6C89-45C2-90B7-A7D129D925C7}"/>
                </a:ext>
              </a:extLst>
            </p:cNvPr>
            <p:cNvSpPr/>
            <p:nvPr/>
          </p:nvSpPr>
          <p:spPr>
            <a:xfrm rot="5400000">
              <a:off x="4821404" y="538224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5" name="object 55">
              <a:extLst>
                <a:ext uri="{FF2B5EF4-FFF2-40B4-BE49-F238E27FC236}">
                  <a16:creationId xmlns:a16="http://schemas.microsoft.com/office/drawing/2014/main" id="{257DF31A-9079-42C6-9BF3-66CDAC5B8142}"/>
                </a:ext>
              </a:extLst>
            </p:cNvPr>
            <p:cNvSpPr/>
            <p:nvPr/>
          </p:nvSpPr>
          <p:spPr>
            <a:xfrm rot="5400000">
              <a:off x="4321637" y="5382251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30E5D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4" name="Green theme">
            <a:extLst>
              <a:ext uri="{FF2B5EF4-FFF2-40B4-BE49-F238E27FC236}">
                <a16:creationId xmlns:a16="http://schemas.microsoft.com/office/drawing/2014/main" id="{50B35C9F-DD4A-4B7B-8A3F-24EFDC890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0097" y="4195174"/>
            <a:ext cx="1322714" cy="1226773"/>
            <a:chOff x="4187065" y="3335980"/>
            <a:chExt cx="1322714" cy="1226773"/>
          </a:xfrm>
        </p:grpSpPr>
        <p:sp>
          <p:nvSpPr>
            <p:cNvPr id="166" name="object 34">
              <a:extLst>
                <a:ext uri="{FF2B5EF4-FFF2-40B4-BE49-F238E27FC236}">
                  <a16:creationId xmlns:a16="http://schemas.microsoft.com/office/drawing/2014/main" id="{E1F2CC59-09F6-4569-97AD-2890EDF0CE76}"/>
                </a:ext>
              </a:extLst>
            </p:cNvPr>
            <p:cNvSpPr/>
            <p:nvPr/>
          </p:nvSpPr>
          <p:spPr>
            <a:xfrm rot="5400000">
              <a:off x="4348446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107C1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Green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R16 G124 B16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7" name="object 36">
              <a:extLst>
                <a:ext uri="{FF2B5EF4-FFF2-40B4-BE49-F238E27FC236}">
                  <a16:creationId xmlns:a16="http://schemas.microsoft.com/office/drawing/2014/main" id="{BC74C497-119D-4E50-A405-0A079F1EBB11}"/>
                </a:ext>
              </a:extLst>
            </p:cNvPr>
            <p:cNvSpPr/>
            <p:nvPr/>
          </p:nvSpPr>
          <p:spPr>
            <a:xfrm rot="5400000">
              <a:off x="3836559" y="3686486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05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R5 G75 B22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3" name="object 35">
              <a:extLst>
                <a:ext uri="{FF2B5EF4-FFF2-40B4-BE49-F238E27FC236}">
                  <a16:creationId xmlns:a16="http://schemas.microsoft.com/office/drawing/2014/main" id="{4F51C496-AD90-48D6-8CCB-B003995A475C}"/>
                </a:ext>
              </a:extLst>
            </p:cNvPr>
            <p:cNvSpPr/>
            <p:nvPr/>
          </p:nvSpPr>
          <p:spPr>
            <a:xfrm rot="5400000">
              <a:off x="4746144" y="3799119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9BF00B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Green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R155 G240 B11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8" name="object 55">
              <a:extLst>
                <a:ext uri="{FF2B5EF4-FFF2-40B4-BE49-F238E27FC236}">
                  <a16:creationId xmlns:a16="http://schemas.microsoft.com/office/drawing/2014/main" id="{41ADEA77-C6E7-42CC-80F8-DAC1F656E2B2}"/>
                </a:ext>
              </a:extLst>
            </p:cNvPr>
            <p:cNvSpPr/>
            <p:nvPr/>
          </p:nvSpPr>
          <p:spPr>
            <a:xfrm rot="5400000">
              <a:off x="4821404" y="416365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4" name="object 55">
              <a:extLst>
                <a:ext uri="{FF2B5EF4-FFF2-40B4-BE49-F238E27FC236}">
                  <a16:creationId xmlns:a16="http://schemas.microsoft.com/office/drawing/2014/main" id="{52118087-22F7-41F4-B905-C481316709E1}"/>
                </a:ext>
              </a:extLst>
            </p:cNvPr>
            <p:cNvSpPr/>
            <p:nvPr/>
          </p:nvSpPr>
          <p:spPr>
            <a:xfrm rot="5400000">
              <a:off x="4321641" y="41636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9BF00B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8" name="Yellow theme">
            <a:extLst>
              <a:ext uri="{FF2B5EF4-FFF2-40B4-BE49-F238E27FC236}">
                <a16:creationId xmlns:a16="http://schemas.microsoft.com/office/drawing/2014/main" id="{758D6797-3F1D-4801-84D5-2FE876D7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4601" y="2817769"/>
            <a:ext cx="1322715" cy="1227043"/>
            <a:chOff x="4187065" y="2108938"/>
            <a:chExt cx="1322715" cy="1227043"/>
          </a:xfrm>
        </p:grpSpPr>
        <p:sp>
          <p:nvSpPr>
            <p:cNvPr id="127" name="object 54">
              <a:extLst>
                <a:ext uri="{FF2B5EF4-FFF2-40B4-BE49-F238E27FC236}">
                  <a16:creationId xmlns:a16="http://schemas.microsoft.com/office/drawing/2014/main" id="{D73E21B6-2F7B-465A-9665-AC4725562E7C}"/>
                </a:ext>
              </a:extLst>
            </p:cNvPr>
            <p:cNvSpPr/>
            <p:nvPr/>
          </p:nvSpPr>
          <p:spPr>
            <a:xfrm rot="5400000">
              <a:off x="4348446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FFB900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Yellow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G185 B0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8" name="object 56">
              <a:extLst>
                <a:ext uri="{FF2B5EF4-FFF2-40B4-BE49-F238E27FC236}">
                  <a16:creationId xmlns:a16="http://schemas.microsoft.com/office/drawing/2014/main" id="{09B2D568-3BD7-4830-920B-99DA31292A27}"/>
                </a:ext>
              </a:extLst>
            </p:cNvPr>
            <p:cNvSpPr/>
            <p:nvPr/>
          </p:nvSpPr>
          <p:spPr>
            <a:xfrm rot="5400000">
              <a:off x="3836559" y="2459445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A4B16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R106 G75 B22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object 55">
              <a:extLst>
                <a:ext uri="{FF2B5EF4-FFF2-40B4-BE49-F238E27FC236}">
                  <a16:creationId xmlns:a16="http://schemas.microsoft.com/office/drawing/2014/main" id="{378DDDAD-2275-476C-B419-E5F9A8B8D05F}"/>
                </a:ext>
              </a:extLst>
            </p:cNvPr>
            <p:cNvSpPr/>
            <p:nvPr/>
          </p:nvSpPr>
          <p:spPr>
            <a:xfrm rot="5400000">
              <a:off x="4746145" y="2572077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EF000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Yellow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R254 G240 B0</a:t>
              </a:r>
            </a:p>
          </p:txBody>
        </p:sp>
        <p:sp>
          <p:nvSpPr>
            <p:cNvPr id="187" name="object 55">
              <a:extLst>
                <a:ext uri="{FF2B5EF4-FFF2-40B4-BE49-F238E27FC236}">
                  <a16:creationId xmlns:a16="http://schemas.microsoft.com/office/drawing/2014/main" id="{3B164EF3-4519-418E-BE77-81283EB0A5EF}"/>
                </a:ext>
              </a:extLst>
            </p:cNvPr>
            <p:cNvSpPr/>
            <p:nvPr/>
          </p:nvSpPr>
          <p:spPr>
            <a:xfrm rot="5400000">
              <a:off x="4819443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3" name="object 55">
              <a:extLst>
                <a:ext uri="{FF2B5EF4-FFF2-40B4-BE49-F238E27FC236}">
                  <a16:creationId xmlns:a16="http://schemas.microsoft.com/office/drawing/2014/main" id="{2A614499-27D7-4F2A-9584-BB6F662A466B}"/>
                </a:ext>
              </a:extLst>
            </p:cNvPr>
            <p:cNvSpPr/>
            <p:nvPr/>
          </p:nvSpPr>
          <p:spPr>
            <a:xfrm rot="5400000">
              <a:off x="4319681" y="2937155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EF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grpSp>
        <p:nvGrpSpPr>
          <p:cNvPr id="6" name="Orange theme">
            <a:extLst>
              <a:ext uri="{FF2B5EF4-FFF2-40B4-BE49-F238E27FC236}">
                <a16:creationId xmlns:a16="http://schemas.microsoft.com/office/drawing/2014/main" id="{454FCBEE-41DD-4195-8892-8B4F253AA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6052561" y="1433179"/>
            <a:ext cx="1322717" cy="1231121"/>
            <a:chOff x="4187065" y="882165"/>
            <a:chExt cx="1322717" cy="1231121"/>
          </a:xfrm>
        </p:grpSpPr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0B5055CD-63A0-4C46-808A-35153C98011A}"/>
                </a:ext>
              </a:extLst>
            </p:cNvPr>
            <p:cNvSpPr/>
            <p:nvPr/>
          </p:nvSpPr>
          <p:spPr>
            <a:xfrm rot="5400000">
              <a:off x="4348446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6999" y="1687360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D83B01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Orange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R216 G59 B1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2" name="object 56">
              <a:extLst>
                <a:ext uri="{FF2B5EF4-FFF2-40B4-BE49-F238E27FC236}">
                  <a16:creationId xmlns:a16="http://schemas.microsoft.com/office/drawing/2014/main" id="{7F4A1B70-54EF-4FE3-9943-B44B1F433142}"/>
                </a:ext>
              </a:extLst>
            </p:cNvPr>
            <p:cNvSpPr/>
            <p:nvPr/>
          </p:nvSpPr>
          <p:spPr>
            <a:xfrm rot="5400000">
              <a:off x="3836559" y="1232672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6B2929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R107 G41 B41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0" name="object 55">
              <a:extLst>
                <a:ext uri="{FF2B5EF4-FFF2-40B4-BE49-F238E27FC236}">
                  <a16:creationId xmlns:a16="http://schemas.microsoft.com/office/drawing/2014/main" id="{3408E7E9-7FEF-4049-9730-B421DFFEE6C0}"/>
                </a:ext>
              </a:extLst>
            </p:cNvPr>
            <p:cNvSpPr/>
            <p:nvPr/>
          </p:nvSpPr>
          <p:spPr>
            <a:xfrm rot="5400000">
              <a:off x="4746147" y="1345304"/>
              <a:ext cx="1226773" cy="300496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FF9349"/>
            </a:solidFill>
          </p:spPr>
          <p:txBody>
            <a:bodyPr wrap="none" lIns="45720" tIns="27432" rIns="45720" bIns="27432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Light Orange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R255 G147 B73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1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6" name="object 55">
              <a:extLst>
                <a:ext uri="{FF2B5EF4-FFF2-40B4-BE49-F238E27FC236}">
                  <a16:creationId xmlns:a16="http://schemas.microsoft.com/office/drawing/2014/main" id="{679B9043-8051-408C-A01A-9C0959F081CC}"/>
                </a:ext>
              </a:extLst>
            </p:cNvPr>
            <p:cNvSpPr/>
            <p:nvPr/>
          </p:nvSpPr>
          <p:spPr>
            <a:xfrm rot="5400000">
              <a:off x="4821404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92" name="object 55">
              <a:extLst>
                <a:ext uri="{FF2B5EF4-FFF2-40B4-BE49-F238E27FC236}">
                  <a16:creationId xmlns:a16="http://schemas.microsoft.com/office/drawing/2014/main" id="{E7421694-F06B-445B-BCB9-6BC9F691168A}"/>
                </a:ext>
              </a:extLst>
            </p:cNvPr>
            <p:cNvSpPr/>
            <p:nvPr/>
          </p:nvSpPr>
          <p:spPr>
            <a:xfrm rot="5400000">
              <a:off x="4321643" y="1714460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9349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</p:grpSp>
      <p:sp>
        <p:nvSpPr>
          <p:cNvPr id="86" name="Other colors title">
            <a:extLst>
              <a:ext uri="{FF2B5EF4-FFF2-40B4-BE49-F238E27FC236}">
                <a16:creationId xmlns:a16="http://schemas.microsoft.com/office/drawing/2014/main" id="{DD114070-12CB-4F99-A811-02094A4AA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6093838" y="1125254"/>
            <a:ext cx="7213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Other colors</a:t>
            </a:r>
          </a:p>
        </p:txBody>
      </p:sp>
      <p:grpSp>
        <p:nvGrpSpPr>
          <p:cNvPr id="4" name="Blue theme">
            <a:extLst>
              <a:ext uri="{FF2B5EF4-FFF2-40B4-BE49-F238E27FC236}">
                <a16:creationId xmlns:a16="http://schemas.microsoft.com/office/drawing/2014/main" id="{884758BB-E952-46B2-BA4B-D521D1863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4845686" y="1288758"/>
            <a:ext cx="1037648" cy="1231412"/>
            <a:chOff x="9966767" y="5780133"/>
            <a:chExt cx="1037648" cy="1231412"/>
          </a:xfrm>
        </p:grpSpPr>
        <p:sp>
          <p:nvSpPr>
            <p:cNvPr id="136" name="object 74">
              <a:extLst>
                <a:ext uri="{FF2B5EF4-FFF2-40B4-BE49-F238E27FC236}">
                  <a16:creationId xmlns:a16="http://schemas.microsoft.com/office/drawing/2014/main" id="{BB1D77C9-A72E-484C-854B-3DB2D32179A2}"/>
                </a:ext>
              </a:extLst>
            </p:cNvPr>
            <p:cNvSpPr/>
            <p:nvPr/>
          </p:nvSpPr>
          <p:spPr>
            <a:xfrm rot="5400000">
              <a:off x="10128148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1687829">
                  <a:moveTo>
                    <a:pt x="0" y="1687360"/>
                  </a:moveTo>
                  <a:lnTo>
                    <a:pt x="1397000" y="1687360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1687360"/>
                  </a:lnTo>
                  <a:close/>
                </a:path>
              </a:pathLst>
            </a:custGeom>
            <a:solidFill>
              <a:srgbClr val="0078D4"/>
            </a:solidFill>
          </p:spPr>
          <p:txBody>
            <a:bodyPr wrap="none" lIns="45720" tIns="27432" rIns="45720" bIns="27432" rtlCol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Blue</a:t>
              </a: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R0 G120 B212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37" name="object 76">
              <a:extLst>
                <a:ext uri="{FF2B5EF4-FFF2-40B4-BE49-F238E27FC236}">
                  <a16:creationId xmlns:a16="http://schemas.microsoft.com/office/drawing/2014/main" id="{9DD29805-3323-2A40-A080-D50CFC0F4B0A}"/>
                </a:ext>
              </a:extLst>
            </p:cNvPr>
            <p:cNvSpPr/>
            <p:nvPr/>
          </p:nvSpPr>
          <p:spPr>
            <a:xfrm rot="5400000">
              <a:off x="9616261" y="6130639"/>
              <a:ext cx="1226773" cy="525761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7000" y="978204"/>
                  </a:lnTo>
                  <a:lnTo>
                    <a:pt x="1397000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solidFill>
              <a:srgbClr val="243A5E"/>
            </a:solidFill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Dark Blue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4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R36 G58 B94</a:t>
              </a:r>
            </a:p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8" name="object 55">
              <a:extLst>
                <a:ext uri="{FF2B5EF4-FFF2-40B4-BE49-F238E27FC236}">
                  <a16:creationId xmlns:a16="http://schemas.microsoft.com/office/drawing/2014/main" id="{1C7434C3-2945-7642-A4D7-504034AF5F7E}"/>
                </a:ext>
              </a:extLst>
            </p:cNvPr>
            <p:cNvSpPr/>
            <p:nvPr/>
          </p:nvSpPr>
          <p:spPr>
            <a:xfrm rot="5400000">
              <a:off x="10601106" y="6612718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</a:p>
          </p:txBody>
        </p:sp>
        <p:sp>
          <p:nvSpPr>
            <p:cNvPr id="164" name="object 55">
              <a:extLst>
                <a:ext uri="{FF2B5EF4-FFF2-40B4-BE49-F238E27FC236}">
                  <a16:creationId xmlns:a16="http://schemas.microsoft.com/office/drawing/2014/main" id="{73069635-C835-DE45-BA52-F9A3717FD4BC}"/>
                </a:ext>
              </a:extLst>
            </p:cNvPr>
            <p:cNvSpPr/>
            <p:nvPr/>
          </p:nvSpPr>
          <p:spPr>
            <a:xfrm rot="5400000">
              <a:off x="10101343" y="6612719"/>
              <a:ext cx="447143" cy="350509"/>
            </a:xfrm>
            <a:custGeom>
              <a:avLst/>
              <a:gdLst/>
              <a:ahLst/>
              <a:cxnLst/>
              <a:rect l="l" t="t" r="r" b="b"/>
              <a:pathLst>
                <a:path w="1397000" h="978535">
                  <a:moveTo>
                    <a:pt x="0" y="978204"/>
                  </a:moveTo>
                  <a:lnTo>
                    <a:pt x="1396999" y="978204"/>
                  </a:lnTo>
                  <a:lnTo>
                    <a:pt x="1396999" y="0"/>
                  </a:lnTo>
                  <a:lnTo>
                    <a:pt x="0" y="0"/>
                  </a:lnTo>
                  <a:lnTo>
                    <a:pt x="0" y="978204"/>
                  </a:lnTo>
                  <a:close/>
                </a:path>
              </a:pathLst>
            </a:custGeom>
            <a:noFill/>
          </p:spPr>
          <p:txBody>
            <a:bodyPr wrap="none" lIns="45720" tIns="27432" rIns="45720" bIns="27432" rtlCol="0">
              <a:normAutofit/>
            </a:bodyPr>
            <a:lstStyle/>
            <a:p>
              <a:pPr marL="0" marR="0" lvl="0" indent="0" algn="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50E6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r>
                <a:rPr kumimoji="0" lang="en-US" sz="168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charset="0"/>
                  <a:ea typeface="Segoe UI" charset="0"/>
                  <a:cs typeface="Segoe UI" charset="0"/>
                </a:rPr>
                <a:t>A</a:t>
              </a:r>
              <a:endParaRPr kumimoji="0" lang="en-US" sz="168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38" name="Primary colors title">
            <a:extLst>
              <a:ext uri="{FF2B5EF4-FFF2-40B4-BE49-F238E27FC236}">
                <a16:creationId xmlns:a16="http://schemas.microsoft.com/office/drawing/2014/main" id="{F7BB1FE4-8B6E-43B4-BB51-6B23ABCBB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1127544"/>
            <a:ext cx="7966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Primary blues</a:t>
            </a:r>
          </a:p>
        </p:txBody>
      </p:sp>
      <p:sp>
        <p:nvSpPr>
          <p:cNvPr id="89" name="object 75">
            <a:extLst>
              <a:ext uri="{FF2B5EF4-FFF2-40B4-BE49-F238E27FC236}">
                <a16:creationId xmlns:a16="http://schemas.microsoft.com/office/drawing/2014/main" id="{E7372636-0853-48AD-BBD9-989CCD8E3A55}"/>
              </a:ext>
            </a:extLst>
          </p:cNvPr>
          <p:cNvSpPr/>
          <p:nvPr userDrawn="1"/>
        </p:nvSpPr>
        <p:spPr>
          <a:xfrm>
            <a:off x="14744865" y="2891104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Light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R80 G230 B255</a:t>
            </a:r>
          </a:p>
        </p:txBody>
      </p:sp>
      <p:sp>
        <p:nvSpPr>
          <p:cNvPr id="90" name="Primary colors title">
            <a:extLst>
              <a:ext uri="{FF2B5EF4-FFF2-40B4-BE49-F238E27FC236}">
                <a16:creationId xmlns:a16="http://schemas.microsoft.com/office/drawing/2014/main" id="{986CA423-A626-45BC-B619-4C0EA5DD4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748804" y="2616046"/>
            <a:ext cx="74379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505050"/>
                </a:solidFill>
                <a:latin typeface="+mj-lt"/>
              </a:rPr>
              <a:t>Accent blues</a:t>
            </a:r>
          </a:p>
        </p:txBody>
      </p:sp>
      <p:sp>
        <p:nvSpPr>
          <p:cNvPr id="91" name="object 75">
            <a:extLst>
              <a:ext uri="{FF2B5EF4-FFF2-40B4-BE49-F238E27FC236}">
                <a16:creationId xmlns:a16="http://schemas.microsoft.com/office/drawing/2014/main" id="{1EACEB21-A70A-4C30-AF4F-8C5789CD6D03}"/>
              </a:ext>
            </a:extLst>
          </p:cNvPr>
          <p:cNvSpPr/>
          <p:nvPr userDrawn="1"/>
        </p:nvSpPr>
        <p:spPr>
          <a:xfrm>
            <a:off x="14745282" y="3194925"/>
            <a:ext cx="1226773" cy="300496"/>
          </a:xfrm>
          <a:custGeom>
            <a:avLst/>
            <a:gdLst/>
            <a:ahLst/>
            <a:cxnLst/>
            <a:rect l="l" t="t" r="r" b="b"/>
            <a:pathLst>
              <a:path w="1397000" h="978535">
                <a:moveTo>
                  <a:pt x="0" y="978204"/>
                </a:moveTo>
                <a:lnTo>
                  <a:pt x="1397000" y="978204"/>
                </a:lnTo>
                <a:lnTo>
                  <a:pt x="1397000" y="0"/>
                </a:lnTo>
                <a:lnTo>
                  <a:pt x="0" y="0"/>
                </a:lnTo>
                <a:lnTo>
                  <a:pt x="0" y="978204"/>
                </a:lnTo>
                <a:close/>
              </a:path>
            </a:pathLst>
          </a:custGeom>
          <a:solidFill>
            <a:srgbClr val="0C59A4"/>
          </a:solidFill>
        </p:spPr>
        <p:txBody>
          <a:bodyPr wrap="none" lIns="45720" tIns="27432" rIns="45720" bIns="27432" rtlCol="0">
            <a:noAutofit/>
          </a:bodyPr>
          <a:lstStyle/>
          <a:p>
            <a:pPr marL="0" marR="0" lvl="0" indent="0" algn="l" defTabSz="9143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Sea Blue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R12 G89 B164</a:t>
            </a:r>
          </a:p>
        </p:txBody>
      </p:sp>
    </p:spTree>
    <p:extLst>
      <p:ext uri="{BB962C8B-B14F-4D97-AF65-F5344CB8AC3E}">
        <p14:creationId xmlns:p14="http://schemas.microsoft.com/office/powerpoint/2010/main" val="253224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</p:sldLayoutIdLst>
  <p:hf hdr="0" dt="0"/>
  <p:txStyles>
    <p:titleStyle>
      <a:lvl1pPr algn="l" defTabSz="1119245" rtl="0" eaLnBrk="1" latinLnBrk="0" hangingPunct="1">
        <a:lnSpc>
          <a:spcPct val="110000"/>
        </a:lnSpc>
        <a:spcBef>
          <a:spcPct val="0"/>
        </a:spcBef>
        <a:spcAft>
          <a:spcPts val="1200"/>
        </a:spcAft>
        <a:buNone/>
        <a:defRPr lang="en-US" sz="1920" b="0" kern="1200" cap="none" spc="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274309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48618" marR="0" indent="0" algn="l" defTabSz="1119245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11516" marR="0" indent="-21716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28676" marR="0" indent="-201922" algn="l" defTabSz="111924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3077924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37548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97172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56795" indent="-279812" algn="l" defTabSz="111924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5962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119245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78868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238492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98116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357737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917359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476984" algn="l" defTabSz="11192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7" pos="8784">
          <p15:clr>
            <a:srgbClr val="C35EA4"/>
          </p15:clr>
        </p15:guide>
        <p15:guide id="26" orient="horz" pos="4752">
          <p15:clr>
            <a:srgbClr val="C35EA4"/>
          </p15:clr>
        </p15:guide>
        <p15:guide id="29" orient="horz" pos="4962">
          <p15:clr>
            <a:srgbClr val="A4A3A4"/>
          </p15:clr>
        </p15:guide>
        <p15:guide id="31" pos="4608">
          <p15:clr>
            <a:srgbClr val="A4A3A4"/>
          </p15:clr>
        </p15:guide>
        <p15:guide id="32" orient="horz" pos="432">
          <p15:clr>
            <a:srgbClr val="C35EA4"/>
          </p15:clr>
        </p15:guide>
        <p15:guide id="34" orient="horz" pos="2592">
          <p15:clr>
            <a:srgbClr val="5ACBF0"/>
          </p15:clr>
        </p15:guide>
        <p15:guide id="35" orient="horz" pos="2232">
          <p15:clr>
            <a:srgbClr val="A4A3A4"/>
          </p15:clr>
        </p15:guide>
        <p15:guide id="37" orient="horz" pos="1152">
          <p15:clr>
            <a:srgbClr val="5ACBF0"/>
          </p15:clr>
        </p15:guide>
        <p15:guide id="38" orient="horz" pos="1526" userDrawn="1">
          <p15:clr>
            <a:srgbClr val="5ACBF0"/>
          </p15:clr>
        </p15:guide>
        <p15:guide id="39" orient="horz" pos="1872">
          <p15:clr>
            <a:srgbClr val="A4A3A4"/>
          </p15:clr>
        </p15:guide>
        <p15:guide id="40" orient="horz" pos="792">
          <p15:clr>
            <a:srgbClr val="A4A3A4"/>
          </p15:clr>
        </p15:guide>
        <p15:guide id="41" orient="horz" pos="2952">
          <p15:clr>
            <a:srgbClr val="A4A3A4"/>
          </p15:clr>
        </p15:guide>
        <p15:guide id="42" orient="horz" pos="3312">
          <p15:clr>
            <a:srgbClr val="A4A3A4"/>
          </p15:clr>
        </p15:guide>
        <p15:guide id="43" orient="horz" pos="3672">
          <p15:clr>
            <a:srgbClr val="A4A3A4"/>
          </p15:clr>
        </p15:guide>
        <p15:guide id="44" orient="horz" pos="4032">
          <p15:clr>
            <a:srgbClr val="A4A3A4"/>
          </p15:clr>
        </p15:guide>
        <p15:guide id="45" orient="horz" pos="4392">
          <p15:clr>
            <a:srgbClr val="A4A3A4"/>
          </p15:clr>
        </p15:guide>
        <p15:guide id="46" pos="432">
          <p15:clr>
            <a:srgbClr val="C35EA4"/>
          </p15:clr>
        </p15:guide>
        <p15:guide id="47" pos="3847">
          <p15:clr>
            <a:srgbClr val="A4A3A4"/>
          </p15:clr>
        </p15:guide>
        <p15:guide id="48" pos="3140">
          <p15:clr>
            <a:srgbClr val="A4A3A4"/>
          </p15:clr>
        </p15:guide>
        <p15:guide id="49" pos="2436">
          <p15:clr>
            <a:srgbClr val="5ACBF0"/>
          </p15:clr>
        </p15:guide>
        <p15:guide id="50" pos="1732">
          <p15:clr>
            <a:srgbClr val="A4A3A4"/>
          </p15:clr>
        </p15:guide>
        <p15:guide id="51" pos="1024">
          <p15:clr>
            <a:srgbClr val="A4A3A4"/>
          </p15:clr>
        </p15:guide>
        <p15:guide id="52" pos="1138">
          <p15:clr>
            <a:srgbClr val="A4A3A4"/>
          </p15:clr>
        </p15:guide>
        <p15:guide id="53" pos="1845">
          <p15:clr>
            <a:srgbClr val="A4A3A4"/>
          </p15:clr>
        </p15:guide>
        <p15:guide id="54" pos="2549">
          <p15:clr>
            <a:srgbClr val="5ACBF0"/>
          </p15:clr>
        </p15:guide>
        <p15:guide id="55" pos="3257">
          <p15:clr>
            <a:srgbClr val="A4A3A4"/>
          </p15:clr>
        </p15:guide>
        <p15:guide id="56" pos="3961">
          <p15:clr>
            <a:srgbClr val="A4A3A4"/>
          </p15:clr>
        </p15:guide>
        <p15:guide id="57" pos="4551">
          <p15:clr>
            <a:srgbClr val="5ACBF0"/>
          </p15:clr>
        </p15:guide>
        <p15:guide id="58" pos="4668">
          <p15:clr>
            <a:srgbClr val="5ACBF0"/>
          </p15:clr>
        </p15:guide>
        <p15:guide id="59" pos="5259">
          <p15:clr>
            <a:srgbClr val="A4A3A4"/>
          </p15:clr>
        </p15:guide>
        <p15:guide id="60" pos="5963">
          <p15:clr>
            <a:srgbClr val="A4A3A4"/>
          </p15:clr>
        </p15:guide>
        <p15:guide id="61" pos="6670">
          <p15:clr>
            <a:srgbClr val="5ACBF0"/>
          </p15:clr>
        </p15:guide>
        <p15:guide id="62" pos="7374">
          <p15:clr>
            <a:srgbClr val="A4A3A4"/>
          </p15:clr>
        </p15:guide>
        <p15:guide id="63" pos="8082">
          <p15:clr>
            <a:srgbClr val="A4A3A4"/>
          </p15:clr>
        </p15:guide>
        <p15:guide id="65" pos="6080">
          <p15:clr>
            <a:srgbClr val="A4A3A4"/>
          </p15:clr>
        </p15:guide>
        <p15:guide id="66" pos="6784">
          <p15:clr>
            <a:srgbClr val="5ACBF0"/>
          </p15:clr>
        </p15:guide>
        <p15:guide id="67" pos="7492">
          <p15:clr>
            <a:srgbClr val="A4A3A4"/>
          </p15:clr>
        </p15:guide>
        <p15:guide id="68" pos="8196">
          <p15:clr>
            <a:srgbClr val="A4A3A4"/>
          </p15:clr>
        </p15:guide>
        <p15:guide id="69" pos="537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ra.com/What-are-prerequisites-to-start-learning-machine-learnin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quora.com/What-are-prerequisites-to-start-learning-machine-learning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apps/machinelearning-ai/ml-dotnet/customer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machinelearning/blob/master/docs/code/MlNetCookBook.md" TargetMode="External"/><Relationship Id="rId3" Type="http://schemas.openxmlformats.org/officeDocument/2006/relationships/hyperlink" Target="https://dotnet.microsoft.com/apps/machinelearning-ai/ml-dotnet" TargetMode="External"/><Relationship Id="rId7" Type="http://schemas.openxmlformats.org/officeDocument/2006/relationships/hyperlink" Target="https://www.youtube.com/watch?v=nnV-1q-z9uE" TargetMode="External"/><Relationship Id="rId12" Type="http://schemas.openxmlformats.org/officeDocument/2006/relationships/hyperlink" Target="https://www.youtube.com/watch?v=zy7Y9CHji2k" TargetMode="External"/><Relationship Id="rId2" Type="http://schemas.openxmlformats.org/officeDocument/2006/relationships/hyperlink" Target="https://dotnet.microsoft.com/apps/machinelearning-ai/ml-dotnet/customer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Tak-Au/Photo-Search" TargetMode="External"/><Relationship Id="rId11" Type="http://schemas.openxmlformats.org/officeDocument/2006/relationships/hyperlink" Target="https://www.youtube.com/watch?v=dojO4zEL9sg" TargetMode="External"/><Relationship Id="rId5" Type="http://schemas.openxmlformats.org/officeDocument/2006/relationships/hyperlink" Target="https://onnx.ai/" TargetMode="External"/><Relationship Id="rId10" Type="http://schemas.openxmlformats.org/officeDocument/2006/relationships/hyperlink" Target="https://rubikscode.net/2019/02/18/ultimate-guide-to-machine-learning-with-ml-net/" TargetMode="External"/><Relationship Id="rId4" Type="http://schemas.openxmlformats.org/officeDocument/2006/relationships/hyperlink" Target="https://devblogs.microsoft.com/cesardelatorre/what-is-ml-net-1-0-machine-learning-for-net/" TargetMode="External"/><Relationship Id="rId9" Type="http://schemas.openxmlformats.org/officeDocument/2006/relationships/hyperlink" Target="http://luisquintanilla.me/2018/08/21/serverless-machine-learning-mlnet-azure-function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MH34hv" TargetMode="External"/><Relationship Id="rId2" Type="http://schemas.openxmlformats.org/officeDocument/2006/relationships/hyperlink" Target="https://github.com/praveenraghuvanshi/tech-sessions/tree/master/21102022-AI-ML-using-ml-dotnet-azconf-2022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ricsheet.org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insights.dice.com/2019/10/24/tiobe-top-eight-top-ten-open/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insights.dice.com/2019/10/24/tiobe-top-eight-top-ten-open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3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2926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Machine learning is getting computers to program themselves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If programming is automation, then machine learning is automating the process of automation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8EFDC-4525-4A3C-BC05-03C612BD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73" y="4114800"/>
            <a:ext cx="4896533" cy="2791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8E5BB-83B8-4AD3-96A5-D2ED70F2B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996" y="4114800"/>
            <a:ext cx="5068007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pic>
        <p:nvPicPr>
          <p:cNvPr id="6" name="Picture 2" descr="https://qphs.fs.quoracdn.net/main-qimg-618c6715829dda85caa78c64008fba8e">
            <a:extLst>
              <a:ext uri="{FF2B5EF4-FFF2-40B4-BE49-F238E27FC236}">
                <a16:creationId xmlns:a16="http://schemas.microsoft.com/office/drawing/2014/main" id="{127B8C23-8457-4D21-AB29-7875A2CB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152" y="2553680"/>
            <a:ext cx="6013478" cy="44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2" descr="https://qphs.fs.quoracdn.net/main-qimg-5f1259f60185549b4a3a6f170fb5d82f">
            <a:extLst>
              <a:ext uri="{FF2B5EF4-FFF2-40B4-BE49-F238E27FC236}">
                <a16:creationId xmlns:a16="http://schemas.microsoft.com/office/drawing/2014/main" id="{EADDF4B9-4F7F-45AF-B6E6-7D4C0BAA6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631" y="2316288"/>
            <a:ext cx="6240092" cy="458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156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2" descr="https://qphs.fs.quoracdn.net/main-qimg-7d5e5ebd8b9e71c2ddafeed92ec94e20">
            <a:extLst>
              <a:ext uri="{FF2B5EF4-FFF2-40B4-BE49-F238E27FC236}">
                <a16:creationId xmlns:a16="http://schemas.microsoft.com/office/drawing/2014/main" id="{1A8042CE-E3E7-4A9A-BAA7-0112F341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430" y="2436668"/>
            <a:ext cx="6042157" cy="448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7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2" descr="https://qphs.fs.quoracdn.net/main-qimg-6d3119564a8881cce9f26f60beddaca5">
            <a:extLst>
              <a:ext uri="{FF2B5EF4-FFF2-40B4-BE49-F238E27FC236}">
                <a16:creationId xmlns:a16="http://schemas.microsoft.com/office/drawing/2014/main" id="{6AF15077-0D8D-4D08-B168-B0015827F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79" y="2090651"/>
            <a:ext cx="9151001" cy="49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9D32B9-DEC6-4A8F-8A6E-B17D975CB619}"/>
              </a:ext>
            </a:extLst>
          </p:cNvPr>
          <p:cNvSpPr txBox="1"/>
          <p:nvPr/>
        </p:nvSpPr>
        <p:spPr>
          <a:xfrm>
            <a:off x="3360420" y="6549390"/>
            <a:ext cx="17259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Input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EB5D5-22F7-46DA-9893-F164791A8912}"/>
              </a:ext>
            </a:extLst>
          </p:cNvPr>
          <p:cNvSpPr txBox="1"/>
          <p:nvPr/>
        </p:nvSpPr>
        <p:spPr>
          <a:xfrm>
            <a:off x="9391652" y="6569905"/>
            <a:ext cx="15354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Machine</a:t>
            </a:r>
          </a:p>
        </p:txBody>
      </p:sp>
    </p:spTree>
    <p:extLst>
      <p:ext uri="{BB962C8B-B14F-4D97-AF65-F5344CB8AC3E}">
        <p14:creationId xmlns:p14="http://schemas.microsoft.com/office/powerpoint/2010/main" val="3683494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DF65-1252-409A-B3EF-9D42EEDBDCAD}"/>
              </a:ext>
            </a:extLst>
          </p:cNvPr>
          <p:cNvSpPr/>
          <p:nvPr/>
        </p:nvSpPr>
        <p:spPr>
          <a:xfrm>
            <a:off x="1922362" y="7589279"/>
            <a:ext cx="117021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https://www.quora.com/What-are-prerequisites-to-start-learning-machine-learning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D32B9-DEC6-4A8F-8A6E-B17D975CB619}"/>
              </a:ext>
            </a:extLst>
          </p:cNvPr>
          <p:cNvSpPr txBox="1"/>
          <p:nvPr/>
        </p:nvSpPr>
        <p:spPr>
          <a:xfrm>
            <a:off x="1059397" y="6212759"/>
            <a:ext cx="17259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New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EB5D5-22F7-46DA-9893-F164791A8912}"/>
              </a:ext>
            </a:extLst>
          </p:cNvPr>
          <p:cNvSpPr txBox="1"/>
          <p:nvPr/>
        </p:nvSpPr>
        <p:spPr>
          <a:xfrm>
            <a:off x="6583193" y="6198984"/>
            <a:ext cx="15354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Machine</a:t>
            </a:r>
          </a:p>
        </p:txBody>
      </p:sp>
      <p:pic>
        <p:nvPicPr>
          <p:cNvPr id="10" name="Picture 2" descr="https://qphs.fs.quoracdn.net/main-qimg-efd26b4fcdc5cf384d23de53a102095c">
            <a:extLst>
              <a:ext uri="{FF2B5EF4-FFF2-40B4-BE49-F238E27FC236}">
                <a16:creationId xmlns:a16="http://schemas.microsoft.com/office/drawing/2014/main" id="{1149E892-FC61-4E25-BD64-7F708BF8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8" y="2428391"/>
            <a:ext cx="12843168" cy="38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CA59CE-EE73-4D99-9092-60C8E0B2F687}"/>
              </a:ext>
            </a:extLst>
          </p:cNvPr>
          <p:cNvSpPr txBox="1"/>
          <p:nvPr/>
        </p:nvSpPr>
        <p:spPr>
          <a:xfrm>
            <a:off x="11684783" y="6205610"/>
            <a:ext cx="153542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213767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Pre-Requisites of ML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292086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A Pattern should exist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Mathematical model/algorithm is unknown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Abundant data</a:t>
            </a:r>
          </a:p>
        </p:txBody>
      </p:sp>
    </p:spTree>
    <p:extLst>
      <p:ext uri="{BB962C8B-B14F-4D97-AF65-F5344CB8AC3E}">
        <p14:creationId xmlns:p14="http://schemas.microsoft.com/office/powerpoint/2010/main" val="339868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ML Frameworks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3EA29A-3573-45AA-BEAD-850936FDB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51" y="1801065"/>
            <a:ext cx="9232689" cy="600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2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Why         ?</a:t>
            </a:r>
            <a:endParaRPr lang="en-IN" dirty="0"/>
          </a:p>
        </p:txBody>
      </p:sp>
      <p:pic>
        <p:nvPicPr>
          <p:cNvPr id="5" name="Picture 6" descr="NET Framework - Wikipedia">
            <a:extLst>
              <a:ext uri="{FF2B5EF4-FFF2-40B4-BE49-F238E27FC236}">
                <a16:creationId xmlns:a16="http://schemas.microsoft.com/office/drawing/2014/main" id="{F34DEFA2-35A7-4B27-8059-C6E4A3BE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42" y="492463"/>
            <a:ext cx="1024718" cy="102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BC558C-7C60-40FE-B5EC-543AAAEFE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9" y="1790769"/>
            <a:ext cx="12374702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83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Why         ?</a:t>
            </a:r>
            <a:endParaRPr lang="en-IN" dirty="0"/>
          </a:p>
        </p:txBody>
      </p:sp>
      <p:pic>
        <p:nvPicPr>
          <p:cNvPr id="5" name="Picture 6" descr="NET Framework - Wikipedia">
            <a:extLst>
              <a:ext uri="{FF2B5EF4-FFF2-40B4-BE49-F238E27FC236}">
                <a16:creationId xmlns:a16="http://schemas.microsoft.com/office/drawing/2014/main" id="{F34DEFA2-35A7-4B27-8059-C6E4A3BE3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42" y="492463"/>
            <a:ext cx="1024718" cy="102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662C1-109D-4A5D-A6EB-115543F14E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90" y="1517181"/>
            <a:ext cx="12035790" cy="60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6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F93A47-E520-4975-A551-B1FF3C79A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11" y="3331014"/>
            <a:ext cx="6870875" cy="686406"/>
          </a:xfrm>
        </p:spPr>
        <p:txBody>
          <a:bodyPr/>
          <a:lstStyle/>
          <a:p>
            <a:r>
              <a:rPr lang="en-IN" sz="4400" b="1" dirty="0">
                <a:latin typeface="Segoe UI"/>
                <a:cs typeface="Segoe UI"/>
              </a:rPr>
              <a:t>Praveen Raghuvanshi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5808BD-ED85-4361-809F-707298FFDF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2112" y="4500469"/>
            <a:ext cx="5486400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latin typeface="Segoe UI"/>
                <a:cs typeface="Segoe UI"/>
              </a:rPr>
              <a:t>Principal Engineer, Harman International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3EC323A-8276-4DA5-91B0-125F3F541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" b="6935"/>
          <a:stretch/>
        </p:blipFill>
        <p:spPr>
          <a:xfrm>
            <a:off x="2724389" y="2550041"/>
            <a:ext cx="3129517" cy="312951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4034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ML.Net</a:t>
            </a:r>
            <a:r>
              <a:rPr lang="en-US" dirty="0"/>
              <a:t> ?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1908548" cy="8617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ML Framework from Microsoft for developing custom AI/ML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Originated in 2002 as part of Microsoft Research Project</a:t>
            </a:r>
          </a:p>
        </p:txBody>
      </p:sp>
      <p:pic>
        <p:nvPicPr>
          <p:cNvPr id="6" name="Picture 2" descr="https://lh5.googleusercontent.com/8ukh6_iBQwl1FuGqBW9IUs0PdIInKI7vVFD39yy9hu-vRf7YV7t7vFEpppMTg141VN62kyNCZ6C8T4dyDikKlnqWOYX1qEWSrqO4w-YkkuP5O5YSwfB98NFDY65ZCyjmJhN6SZCQXwQ">
            <a:extLst>
              <a:ext uri="{FF2B5EF4-FFF2-40B4-BE49-F238E27FC236}">
                <a16:creationId xmlns:a16="http://schemas.microsoft.com/office/drawing/2014/main" id="{0FD7533E-E7E5-48CD-B62D-FA2DD26D2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81" y="3054418"/>
            <a:ext cx="12712151" cy="407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13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ML.Net</a:t>
            </a:r>
            <a:r>
              <a:rPr lang="en-US" dirty="0"/>
              <a:t> ?</a:t>
            </a:r>
            <a:endParaRPr lang="en-IN" dirty="0"/>
          </a:p>
        </p:txBody>
      </p:sp>
      <p:pic>
        <p:nvPicPr>
          <p:cNvPr id="6" name="Picture 2" descr="https://lh3.googleusercontent.com/oynldx2g3BGTLOPz49JhMTPu5VnvcydjWIw8BfBbAfVzGv6w9iYxFQ5PWsUpkTwffLwBNo-tORzq5wEAfWPyB6nHxMHsL_HXdYP6FLCqtKyclL6zktAVxqJQ8zbA608NyLqwW6vEg48">
            <a:extLst>
              <a:ext uri="{FF2B5EF4-FFF2-40B4-BE49-F238E27FC236}">
                <a16:creationId xmlns:a16="http://schemas.microsoft.com/office/drawing/2014/main" id="{DE736E29-6D42-4C00-9E30-5D14B636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2001715"/>
            <a:ext cx="12858632" cy="546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107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Proven at Scale, Enterprise ready</a:t>
            </a:r>
            <a:endParaRPr lang="en-IN" dirty="0"/>
          </a:p>
        </p:txBody>
      </p:sp>
      <p:pic>
        <p:nvPicPr>
          <p:cNvPr id="5" name="Picture 2" descr="https://lh5.googleusercontent.com/PZZ8zsDYja1eDFeMp4-bSxvUTAUDJNDgAu6iXbbDvY8JxW1qaasOteZblPE3aSa752bANWporLH5IdVOGaVZhr2oWdOtvRVxOvW5Ap9wvL1-hY2XcEjIyjWN7UkA48kpgE8bYVB6VGE">
            <a:extLst>
              <a:ext uri="{FF2B5EF4-FFF2-40B4-BE49-F238E27FC236}">
                <a16:creationId xmlns:a16="http://schemas.microsoft.com/office/drawing/2014/main" id="{C17C4DF9-E65E-4742-8F47-A7738E137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880349"/>
            <a:ext cx="12675740" cy="54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39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Possibilities</a:t>
            </a:r>
            <a:endParaRPr lang="en-IN" dirty="0"/>
          </a:p>
        </p:txBody>
      </p:sp>
      <p:pic>
        <p:nvPicPr>
          <p:cNvPr id="6" name="Picture 2" descr="https://lh4.googleusercontent.com/L2Ku-UJw1xxO8m8ypIlphz4Ks7A2Ot43rocseVjT-f0d-cUyiV80kpWga7kDpK_8laX4ww68reCn4z1MPFBEdrhRF-a0JeRRfUTmux3YjjP9HISjU3n9SlrxoUjRq-iZlrElst8mQuQ">
            <a:extLst>
              <a:ext uri="{FF2B5EF4-FFF2-40B4-BE49-F238E27FC236}">
                <a16:creationId xmlns:a16="http://schemas.microsoft.com/office/drawing/2014/main" id="{1F47469C-BA4C-4AB5-B330-0A72A8BA8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29" y="2041814"/>
            <a:ext cx="13010007" cy="529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138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Workflow</a:t>
            </a:r>
            <a:endParaRPr lang="en-IN" dirty="0"/>
          </a:p>
        </p:txBody>
      </p:sp>
      <p:pic>
        <p:nvPicPr>
          <p:cNvPr id="5" name="Picture 2" descr="https://lh6.googleusercontent.com/1S3NXMPQ-ZMttMivUe5hZgq-4cZ7BEetIu3e9sHA9ydcjsFmlQ0Zg-O08CiOjiJxlD31UgxYdTVoXwSf1PJ0cCWmt4tdg5KseKqJ7AanPLCmMmu3OYzG7NFd_JcuC-TDJzpJ4H6veLw">
            <a:extLst>
              <a:ext uri="{FF2B5EF4-FFF2-40B4-BE49-F238E27FC236}">
                <a16:creationId xmlns:a16="http://schemas.microsoft.com/office/drawing/2014/main" id="{2D73967B-0C2C-458F-B31C-F36E736F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872343"/>
            <a:ext cx="12651664" cy="522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7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Data Pipeline</a:t>
            </a:r>
            <a:endParaRPr lang="en-IN" dirty="0"/>
          </a:p>
        </p:txBody>
      </p:sp>
      <p:pic>
        <p:nvPicPr>
          <p:cNvPr id="6" name="Picture 2" descr="https://lh5.googleusercontent.com/Tqyb5obCa8pfuu-ALI8QPLjZ7bV80OirphPcavkT6LNxtdvYchG3EUffrGQt5MuvGUWLEphImTJJJ7yjXRUP6vnRDgI0kA9iFXKUdA_uZDg5miOSxM9FGty1iVI1DqiimyS_zCN-9Lc">
            <a:extLst>
              <a:ext uri="{FF2B5EF4-FFF2-40B4-BE49-F238E27FC236}">
                <a16:creationId xmlns:a16="http://schemas.microsoft.com/office/drawing/2014/main" id="{6F3EA493-C6C5-4AC5-B440-C987327C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0" y="1776333"/>
            <a:ext cx="12670908" cy="568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23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Cricket – EDA and Prediction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8E6F-BA8D-4450-A0D5-AD5475B92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772" y="1505111"/>
            <a:ext cx="3096018" cy="369332"/>
          </a:xfrm>
        </p:spPr>
        <p:txBody>
          <a:bodyPr/>
          <a:lstStyle/>
          <a:p>
            <a:r>
              <a:rPr kumimoji="1" lang="en-US" altLang="ja-JP" dirty="0"/>
              <a:t>Statistics(2019-2020)</a:t>
            </a:r>
            <a:endParaRPr kumimoji="1" lang="ja-JP" alt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1E30CBB-4203-474F-BAA1-2C746027DFA8}"/>
              </a:ext>
            </a:extLst>
          </p:cNvPr>
          <p:cNvSpPr txBox="1">
            <a:spLocks/>
          </p:cNvSpPr>
          <p:nvPr/>
        </p:nvSpPr>
        <p:spPr>
          <a:xfrm>
            <a:off x="1189102" y="5718089"/>
            <a:ext cx="5770638" cy="15587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600" dirty="0"/>
              <a:t>Played by 104 Nations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600" dirty="0"/>
              <a:t>IPL Valuation: $6.7 billion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5597B5B4-60CF-7701-206D-A0F08A454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5" b="24995"/>
          <a:stretch>
            <a:fillRect/>
          </a:stretch>
        </p:blipFill>
        <p:spPr>
          <a:xfrm>
            <a:off x="834772" y="2015198"/>
            <a:ext cx="13443479" cy="3779812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6063C62-4E50-A740-FC2D-0F9E3C09C4D9}"/>
              </a:ext>
            </a:extLst>
          </p:cNvPr>
          <p:cNvSpPr txBox="1">
            <a:spLocks/>
          </p:cNvSpPr>
          <p:nvPr/>
        </p:nvSpPr>
        <p:spPr>
          <a:xfrm>
            <a:off x="7788022" y="5718089"/>
            <a:ext cx="5770638" cy="7277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ja-JP" sz="3600" dirty="0"/>
              <a:t>IPL Viewers : 370 Million</a:t>
            </a:r>
          </a:p>
        </p:txBody>
      </p:sp>
    </p:spTree>
    <p:extLst>
      <p:ext uri="{BB962C8B-B14F-4D97-AF65-F5344CB8AC3E}">
        <p14:creationId xmlns:p14="http://schemas.microsoft.com/office/powerpoint/2010/main" val="2758392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93" y="644563"/>
            <a:ext cx="11338430" cy="598305"/>
          </a:xfrm>
        </p:spPr>
        <p:txBody>
          <a:bodyPr/>
          <a:lstStyle/>
          <a:p>
            <a:r>
              <a:rPr lang="en-US" dirty="0"/>
              <a:t>Tools and Frameworks</a:t>
            </a:r>
            <a:endParaRPr lang="en-IN" dirty="0"/>
          </a:p>
        </p:txBody>
      </p:sp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8534648D-5B82-B31E-13C2-98B4959FD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3" y="1364356"/>
            <a:ext cx="2841608" cy="3192818"/>
          </a:xfrm>
          <a:prstGeom prst="rect">
            <a:avLst/>
          </a:prstGeom>
        </p:spPr>
      </p:pic>
      <p:pic>
        <p:nvPicPr>
          <p:cNvPr id="3" name="Picture Placeholder 16">
            <a:extLst>
              <a:ext uri="{FF2B5EF4-FFF2-40B4-BE49-F238E27FC236}">
                <a16:creationId xmlns:a16="http://schemas.microsoft.com/office/drawing/2014/main" id="{612EFB7C-6F40-E239-00F5-179B16A34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3" y="4753268"/>
            <a:ext cx="3483967" cy="1220230"/>
          </a:xfrm>
          <a:prstGeom prst="rect">
            <a:avLst/>
          </a:prstGeom>
        </p:spPr>
      </p:pic>
      <p:pic>
        <p:nvPicPr>
          <p:cNvPr id="6" name="Picture Placeholder 15">
            <a:extLst>
              <a:ext uri="{FF2B5EF4-FFF2-40B4-BE49-F238E27FC236}">
                <a16:creationId xmlns:a16="http://schemas.microsoft.com/office/drawing/2014/main" id="{1FF147E9-E708-F68C-4AA5-F1254C899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22" y="6106657"/>
            <a:ext cx="4152718" cy="1517173"/>
          </a:xfrm>
          <a:prstGeom prst="rect">
            <a:avLst/>
          </a:prstGeom>
        </p:spPr>
      </p:pic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D2E66625-DFDA-F7AC-7988-2B1B1ACDA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67" y="5612641"/>
            <a:ext cx="2124623" cy="2124623"/>
          </a:xfrm>
          <a:prstGeom prst="rect">
            <a:avLst/>
          </a:prstGeom>
        </p:spPr>
      </p:pic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25CB69DD-64D4-1B9D-2193-118222DF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95" y="1469762"/>
            <a:ext cx="4142879" cy="4142879"/>
          </a:xfrm>
          <a:prstGeom prst="rect">
            <a:avLst/>
          </a:prstGeom>
        </p:spPr>
      </p:pic>
      <p:pic>
        <p:nvPicPr>
          <p:cNvPr id="9" name="Picture Placeholder 13">
            <a:extLst>
              <a:ext uri="{FF2B5EF4-FFF2-40B4-BE49-F238E27FC236}">
                <a16:creationId xmlns:a16="http://schemas.microsoft.com/office/drawing/2014/main" id="{7C960C45-F3C7-E6AE-B8D2-69CE453AC1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942" y="1469762"/>
            <a:ext cx="3390455" cy="3390455"/>
          </a:xfrm>
          <a:prstGeom prst="rect">
            <a:avLst/>
          </a:prstGeom>
        </p:spPr>
      </p:pic>
      <p:pic>
        <p:nvPicPr>
          <p:cNvPr id="10" name="Picture Placeholder 1">
            <a:extLst>
              <a:ext uri="{FF2B5EF4-FFF2-40B4-BE49-F238E27FC236}">
                <a16:creationId xmlns:a16="http://schemas.microsoft.com/office/drawing/2014/main" id="{2711B383-42E7-6EDB-D8E4-5FF21CC748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8" r="27348"/>
          <a:stretch>
            <a:fillRect/>
          </a:stretch>
        </p:blipFill>
        <p:spPr>
          <a:xfrm>
            <a:off x="9152384" y="5394863"/>
            <a:ext cx="3279592" cy="24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12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Cricket : Problem Statement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2480048" cy="1558760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dirty="0"/>
              <a:t>Perform analysis on cricket 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0" dirty="0"/>
              <a:t>Predict score on a specific ball within 6 overs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18197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Dataset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162641"/>
            <a:ext cx="6296418" cy="4882747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Duration: 2017 – 2021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Matches : 1010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Teams: 56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Columns: 22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Records: 231 K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Mix of number and strings</a:t>
            </a:r>
            <a:endParaRPr lang="en-US" sz="3600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676D0C0-1974-FF71-B236-FB8B2C1CF251}"/>
              </a:ext>
            </a:extLst>
          </p:cNvPr>
          <p:cNvSpPr txBox="1">
            <a:spLocks/>
          </p:cNvSpPr>
          <p:nvPr/>
        </p:nvSpPr>
        <p:spPr>
          <a:xfrm>
            <a:off x="834772" y="1689777"/>
            <a:ext cx="3096018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T20 Match - Men</a:t>
            </a:r>
            <a:endParaRPr kumimoji="1" lang="ja-JP" alt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5A0746A7-0A05-F0B0-A15D-812D9B3C8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274" y="216424"/>
            <a:ext cx="3226676" cy="77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48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B4996F-7B3F-4E14-8BE3-61404D24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692" y="2835338"/>
            <a:ext cx="10972800" cy="1405193"/>
          </a:xfrm>
        </p:spPr>
        <p:txBody>
          <a:bodyPr/>
          <a:lstStyle/>
          <a:p>
            <a:pPr algn="ctr"/>
            <a:r>
              <a:rPr lang="en-IN" dirty="0"/>
              <a:t>Applying Data Science and Machine Learning </a:t>
            </a:r>
            <a:br>
              <a:rPr lang="en-IN" dirty="0"/>
            </a:br>
            <a:r>
              <a:rPr lang="en-IN" dirty="0"/>
              <a:t>Using Microsoft </a:t>
            </a:r>
            <a:r>
              <a:rPr lang="en-IN" dirty="0" err="1"/>
              <a:t>.Net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A004F0-412E-44A1-81C1-6C35A0CFD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16252" y="4754881"/>
            <a:ext cx="10972800" cy="369332"/>
          </a:xfrm>
        </p:spPr>
        <p:txBody>
          <a:bodyPr/>
          <a:lstStyle/>
          <a:p>
            <a:pPr algn="ctr"/>
            <a:r>
              <a:rPr lang="en-IN" dirty="0"/>
              <a:t>Praveen Raghuvanshi</a:t>
            </a:r>
          </a:p>
        </p:txBody>
      </p:sp>
    </p:spTree>
    <p:extLst>
      <p:ext uri="{BB962C8B-B14F-4D97-AF65-F5344CB8AC3E}">
        <p14:creationId xmlns:p14="http://schemas.microsoft.com/office/powerpoint/2010/main" val="294208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Data Cleaning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1728301"/>
            <a:ext cx="8080880" cy="5078891"/>
          </a:xfrm>
        </p:spPr>
        <p:txBody>
          <a:bodyPr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Filter dataset to include records till 6 over. Low memory and fast execution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Check for Null Values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Aggregation : Score per ball </a:t>
            </a:r>
            <a:r>
              <a:rPr kumimoji="1" lang="en-US" altLang="ja-JP" sz="3200" dirty="0">
                <a:sym typeface="Wingdings" panose="05000000000000000000" pitchFamily="2" charset="2"/>
              </a:rPr>
              <a:t></a:t>
            </a:r>
            <a:r>
              <a:rPr kumimoji="1" lang="en-US" altLang="ja-JP" sz="3200" dirty="0"/>
              <a:t> </a:t>
            </a:r>
            <a:r>
              <a:rPr kumimoji="1" lang="en-US" altLang="ja-JP" sz="3200" dirty="0" err="1"/>
              <a:t>runs_off_bat</a:t>
            </a:r>
            <a:r>
              <a:rPr kumimoji="1" lang="en-US" altLang="ja-JP" sz="3200" dirty="0"/>
              <a:t> + extras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Cumulative sum : Total Score per ball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ja-JP" sz="3200" dirty="0"/>
              <a:t>Remove features/columns</a:t>
            </a:r>
            <a:endParaRPr kumimoji="1" lang="ja-JP" altLang="en-US" sz="3200" dirty="0"/>
          </a:p>
        </p:txBody>
      </p:sp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A63F1B39-0D78-F987-562E-E02FEF14B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72" y="158199"/>
            <a:ext cx="3274868" cy="791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10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Prediction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D9525-AA3E-4C1E-8929-F7D08EA663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0230" y="2279313"/>
            <a:ext cx="8595230" cy="457868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Define Classes : Match, </a:t>
            </a:r>
            <a:r>
              <a:rPr lang="en-US" sz="3200" dirty="0" err="1"/>
              <a:t>MatchScorePrediction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Load Dataset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Split Dataset: Train/Test : 80/20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One Hot Encoding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Model Algorithm : </a:t>
            </a:r>
            <a:r>
              <a:rPr lang="en-US" sz="3200" dirty="0" err="1"/>
              <a:t>FastTree</a:t>
            </a:r>
            <a:endParaRPr lang="en-US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Train </a:t>
            </a:r>
            <a:r>
              <a:rPr lang="en-US" sz="3200" dirty="0">
                <a:sym typeface="Wingdings" panose="05000000000000000000" pitchFamily="2" charset="2"/>
              </a:rPr>
              <a:t> Evaluate  Predict the Model</a:t>
            </a:r>
            <a:endParaRPr lang="en-US" sz="3200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B31945-BABD-C2AA-4C65-E755AC532B22}"/>
              </a:ext>
            </a:extLst>
          </p:cNvPr>
          <p:cNvSpPr txBox="1">
            <a:spLocks/>
          </p:cNvSpPr>
          <p:nvPr/>
        </p:nvSpPr>
        <p:spPr>
          <a:xfrm>
            <a:off x="834772" y="1505111"/>
            <a:ext cx="408012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dirty="0"/>
              <a:t>Regression using </a:t>
            </a:r>
            <a:r>
              <a:rPr kumimoji="1" lang="en-US" altLang="ja-JP" dirty="0" err="1"/>
              <a:t>ML.Net</a:t>
            </a:r>
            <a:endParaRPr kumimoji="1" lang="ja-JP" altLang="en-US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C9C89CF-4E5B-56D5-15A3-B96A0617D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48" y="1977389"/>
            <a:ext cx="4260451" cy="598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1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API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  <a:endParaRPr lang="en-IN" dirty="0"/>
          </a:p>
        </p:txBody>
      </p:sp>
      <p:pic>
        <p:nvPicPr>
          <p:cNvPr id="2" name="Picture Placeholder 2">
            <a:extLst>
              <a:ext uri="{FF2B5EF4-FFF2-40B4-BE49-F238E27FC236}">
                <a16:creationId xmlns:a16="http://schemas.microsoft.com/office/drawing/2014/main" id="{569E7899-5F37-8D1A-4522-A4742AEB0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670" y="1555219"/>
            <a:ext cx="7778930" cy="63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73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</a:t>
            </a:r>
            <a:r>
              <a:rPr lang="en-US" dirty="0" err="1"/>
              <a:t>AutoML</a:t>
            </a:r>
            <a:r>
              <a:rPr lang="en-US" dirty="0"/>
              <a:t> (Model Builder)</a:t>
            </a:r>
            <a:endParaRPr lang="en-IN" dirty="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FBFC45E-7C27-B45E-8D6C-2435D1B1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33" y="3557996"/>
            <a:ext cx="12785908" cy="23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91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– Web App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1AD76D-66CA-8E23-FA6F-EE8A76A34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00" y="1775836"/>
            <a:ext cx="11338430" cy="55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14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09DB10-5D16-458A-9D51-EA73716C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9974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: Customer Stories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BADC5-500C-4956-967F-6F166F23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1" y="1427430"/>
            <a:ext cx="11669900" cy="60716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319A1-6910-471D-BC18-C63E7B19D37E}"/>
              </a:ext>
            </a:extLst>
          </p:cNvPr>
          <p:cNvSpPr/>
          <p:nvPr/>
        </p:nvSpPr>
        <p:spPr>
          <a:xfrm>
            <a:off x="2045970" y="7499042"/>
            <a:ext cx="981837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https://dotnet.microsoft.com/apps/machinelearning-ai/ml-dotnet/customers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57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 err="1"/>
              <a:t>ML.Net</a:t>
            </a:r>
            <a:r>
              <a:rPr lang="en-US" dirty="0"/>
              <a:t> : Model Builder(</a:t>
            </a:r>
            <a:r>
              <a:rPr lang="en-US" dirty="0" err="1"/>
              <a:t>AutoML</a:t>
            </a:r>
            <a:r>
              <a:rPr lang="en-US" dirty="0"/>
              <a:t>)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9FA3A-950F-4A32-A894-9F730C99E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0" y="1563263"/>
            <a:ext cx="12041539" cy="538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09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8319A1-6910-471D-BC18-C63E7B19D37E}"/>
              </a:ext>
            </a:extLst>
          </p:cNvPr>
          <p:cNvSpPr/>
          <p:nvPr/>
        </p:nvSpPr>
        <p:spPr>
          <a:xfrm>
            <a:off x="2045970" y="7499042"/>
            <a:ext cx="981837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https://dotnet.microsoft.com/apps/machinelearning-ai/ml-dotnet/customers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F546C-CB07-4734-A43C-96F74C4F6960}"/>
              </a:ext>
            </a:extLst>
          </p:cNvPr>
          <p:cNvSpPr txBox="1"/>
          <p:nvPr/>
        </p:nvSpPr>
        <p:spPr>
          <a:xfrm>
            <a:off x="680085" y="1553258"/>
            <a:ext cx="13270230" cy="5113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cs typeface="Segoe UI" panose="020B0502040204020203" pitchFamily="34" charset="0"/>
              </a:rPr>
              <a:t>ML.Net</a:t>
            </a: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https://dotnet.microsoft.com/apps/machinelearning-ai/ml-dotnet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cs typeface="Segoe UI" panose="020B0502040204020203" pitchFamily="34" charset="0"/>
              </a:rPr>
              <a:t>ML.Net</a:t>
            </a: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: 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https://devblogs.microsoft.com/cesardelatorre/what-is-ml-net-1-0-machine-learning-for-net/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ONNX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https://onnx.ai/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Photo-Search (ONNX)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https://github.com/Tak-Au/Photo-Search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Music Repair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https://www.youtube.com/watch?v=nnV-1q-z9uE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ML Cookbook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https://github.com/dotnet/machinelearning/blob/master/docs/code/MlNetCookBook.md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cs typeface="Segoe UI" panose="020B0502040204020203" pitchFamily="34" charset="0"/>
              </a:rPr>
              <a:t>Deploy to Azure functions : </a:t>
            </a: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http://luisquintanilla.me/2018/08/21/serverless-machine-learning-mlnet-azure-functions/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https://rubikscode.net/2019/02/18/ultimate-guide-to-machine-learning-with-ml-net/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https://www.youtube.com/watch?v=dojO4zEL9sg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cs typeface="Segoe UI" panose="020B0502040204020203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https://www.youtube.com/watch?v=zy7Y9CHji2k</a:t>
            </a:r>
            <a:endParaRPr lang="en-US" sz="2000" dirty="0">
              <a:solidFill>
                <a:schemeClr val="bg2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43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Resource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F546C-CB07-4734-A43C-96F74C4F6960}"/>
              </a:ext>
            </a:extLst>
          </p:cNvPr>
          <p:cNvSpPr txBox="1"/>
          <p:nvPr/>
        </p:nvSpPr>
        <p:spPr>
          <a:xfrm>
            <a:off x="680085" y="1553258"/>
            <a:ext cx="13270230" cy="4824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  <a:cs typeface="Segoe UI" panose="020B0502040204020203" pitchFamily="34" charset="0"/>
              </a:rPr>
              <a:t>Github</a:t>
            </a:r>
            <a:r>
              <a:rPr lang="en-US" sz="3200" dirty="0">
                <a:solidFill>
                  <a:schemeClr val="bg1"/>
                </a:solidFill>
                <a:cs typeface="Segoe UI" panose="020B0502040204020203" pitchFamily="34" charset="0"/>
              </a:rPr>
              <a:t>: </a:t>
            </a:r>
            <a:r>
              <a:rPr lang="en-US" sz="3200" dirty="0">
                <a:solidFill>
                  <a:schemeClr val="bg2"/>
                </a:solidFill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https://github.com/praveenraghuvanshi/tech-sessions/tree/master/21102022-AI-ML-using-ml-dotnet-azconf-2022</a:t>
            </a:r>
            <a:endParaRPr lang="en-US" sz="32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cs typeface="Segoe UI" panose="020B0502040204020203" pitchFamily="34" charset="0"/>
              </a:rPr>
              <a:t>Dev.to :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Cricket Analysis and Prediction using </a:t>
            </a:r>
            <a:r>
              <a:rPr lang="en-US" sz="2400" dirty="0" err="1">
                <a:solidFill>
                  <a:schemeClr val="bg2"/>
                </a:solidFill>
              </a:rPr>
              <a:t>ML.Net</a:t>
            </a:r>
            <a:r>
              <a:rPr lang="en-US" sz="2400" dirty="0">
                <a:solidFill>
                  <a:schemeClr val="bg2"/>
                </a:solidFill>
              </a:rPr>
              <a:t>(C#) - DEV Community 👩‍💻👨‍💻</a:t>
            </a: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cs typeface="Segoe UI" panose="020B0502040204020203" pitchFamily="34" charset="0"/>
            </a:endParaRP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cs typeface="Segoe UI" panose="020B0502040204020203" pitchFamily="34" charset="0"/>
              </a:rPr>
              <a:t>Short Url: </a:t>
            </a:r>
            <a:r>
              <a:rPr lang="en-US" sz="3200" dirty="0">
                <a:solidFill>
                  <a:schemeClr val="bg2"/>
                </a:solidFill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https://bit.ly/3MH34hv</a:t>
            </a:r>
            <a:endParaRPr lang="en-US" sz="3200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pPr marL="342900" lvl="1" indent="-342900" defTabSz="1119245" fontAlgn="base">
              <a:lnSpc>
                <a:spcPct val="150000"/>
              </a:lnSpc>
              <a:buSzPct val="90000"/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86380-0316-2E6B-6CAC-3CB47BB21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391" y="4479402"/>
            <a:ext cx="3633591" cy="36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167746"/>
            <a:ext cx="6126349" cy="1196610"/>
          </a:xfrm>
        </p:spPr>
        <p:txBody>
          <a:bodyPr/>
          <a:lstStyle/>
          <a:p>
            <a:r>
              <a:rPr lang="en-US" dirty="0"/>
              <a:t>Acknowledgements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6" y="1865461"/>
            <a:ext cx="10972800" cy="393652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Dataset </a:t>
            </a:r>
            <a:r>
              <a:rPr lang="en-IN" sz="4400"/>
              <a:t>– </a:t>
            </a:r>
            <a:r>
              <a:rPr lang="en-IN" sz="440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Cricsheet</a:t>
            </a:r>
            <a:r>
              <a:rPr lang="en-IN" sz="44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.org</a:t>
            </a:r>
            <a:endParaRPr lang="en-IN" sz="44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Organizers – </a:t>
            </a:r>
            <a:r>
              <a:rPr lang="en-IN" sz="4400" dirty="0" err="1"/>
              <a:t>AzConf</a:t>
            </a:r>
            <a:r>
              <a:rPr lang="en-IN" sz="4400" dirty="0"/>
              <a:t> 2022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Sponsors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400" dirty="0"/>
              <a:t>Participants</a:t>
            </a:r>
          </a:p>
        </p:txBody>
      </p:sp>
    </p:spTree>
    <p:extLst>
      <p:ext uri="{BB962C8B-B14F-4D97-AF65-F5344CB8AC3E}">
        <p14:creationId xmlns:p14="http://schemas.microsoft.com/office/powerpoint/2010/main" val="290538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230B6-FFB0-6CCC-0271-85252C53E987}"/>
              </a:ext>
            </a:extLst>
          </p:cNvPr>
          <p:cNvSpPr/>
          <p:nvPr/>
        </p:nvSpPr>
        <p:spPr>
          <a:xfrm>
            <a:off x="5029478" y="254335"/>
            <a:ext cx="457144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Platinum Partner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F03DB-EEC1-04D9-DCE9-B7C124BE9135}"/>
              </a:ext>
            </a:extLst>
          </p:cNvPr>
          <p:cNvGrpSpPr/>
          <p:nvPr/>
        </p:nvGrpSpPr>
        <p:grpSpPr>
          <a:xfrm>
            <a:off x="5621825" y="1163866"/>
            <a:ext cx="3341593" cy="1212843"/>
            <a:chOff x="5621825" y="1050976"/>
            <a:chExt cx="3341593" cy="121284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F677F80-645F-E040-928E-C486C7108244}"/>
                </a:ext>
              </a:extLst>
            </p:cNvPr>
            <p:cNvSpPr/>
            <p:nvPr/>
          </p:nvSpPr>
          <p:spPr bwMode="auto">
            <a:xfrm>
              <a:off x="5621825" y="1050976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4544A297-488F-B909-6EA1-B2DD5E23E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3172" y="1113774"/>
              <a:ext cx="2584054" cy="99693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2B275A5-9A0C-3DF2-C65E-1D1B9862DC00}"/>
              </a:ext>
            </a:extLst>
          </p:cNvPr>
          <p:cNvSpPr/>
          <p:nvPr/>
        </p:nvSpPr>
        <p:spPr>
          <a:xfrm>
            <a:off x="5580751" y="2799226"/>
            <a:ext cx="34688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Gold Partner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3931-49AD-7789-DFA2-E14B8BEC608A}"/>
              </a:ext>
            </a:extLst>
          </p:cNvPr>
          <p:cNvSpPr/>
          <p:nvPr/>
        </p:nvSpPr>
        <p:spPr>
          <a:xfrm>
            <a:off x="5483000" y="5376779"/>
            <a:ext cx="36644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spc="-60" dirty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Silver Partner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2A7A5B-0C00-FBAF-8981-DA4A0CE22659}"/>
              </a:ext>
            </a:extLst>
          </p:cNvPr>
          <p:cNvGrpSpPr/>
          <p:nvPr/>
        </p:nvGrpSpPr>
        <p:grpSpPr>
          <a:xfrm>
            <a:off x="3374303" y="3719685"/>
            <a:ext cx="7343575" cy="1238352"/>
            <a:chOff x="3631133" y="3627072"/>
            <a:chExt cx="7343575" cy="123835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350E86-726F-119B-77D9-BDC7F13F0F8F}"/>
                </a:ext>
              </a:extLst>
            </p:cNvPr>
            <p:cNvGrpSpPr/>
            <p:nvPr/>
          </p:nvGrpSpPr>
          <p:grpSpPr>
            <a:xfrm>
              <a:off x="7633115" y="3652581"/>
              <a:ext cx="3341593" cy="1212843"/>
              <a:chOff x="7633115" y="3652581"/>
              <a:chExt cx="3341593" cy="121284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A42D013-F94C-8C8D-8B37-53DADBA9175E}"/>
                  </a:ext>
                </a:extLst>
              </p:cNvPr>
              <p:cNvSpPr/>
              <p:nvPr/>
            </p:nvSpPr>
            <p:spPr bwMode="auto">
              <a:xfrm>
                <a:off x="7633115" y="3652581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" name="Picture 6" descr="Logo&#10;&#10;Description automatically generated">
                <a:extLst>
                  <a:ext uri="{FF2B5EF4-FFF2-40B4-BE49-F238E27FC236}">
                    <a16:creationId xmlns:a16="http://schemas.microsoft.com/office/drawing/2014/main" id="{1B5A5971-FD83-695C-D63D-96F712501C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6118" y="3719685"/>
                <a:ext cx="2695586" cy="107863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994613B-4E62-9702-8618-B7BC7DC19C10}"/>
                </a:ext>
              </a:extLst>
            </p:cNvPr>
            <p:cNvGrpSpPr/>
            <p:nvPr/>
          </p:nvGrpSpPr>
          <p:grpSpPr>
            <a:xfrm>
              <a:off x="3631133" y="3627072"/>
              <a:ext cx="3341593" cy="1212843"/>
              <a:chOff x="3631133" y="3627072"/>
              <a:chExt cx="3341593" cy="1212843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2B14202-77CC-A4E8-8DE6-C38465822434}"/>
                  </a:ext>
                </a:extLst>
              </p:cNvPr>
              <p:cNvSpPr/>
              <p:nvPr/>
            </p:nvSpPr>
            <p:spPr bwMode="auto">
              <a:xfrm>
                <a:off x="3631133" y="3627072"/>
                <a:ext cx="3341593" cy="1212843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" name="Picture 8" descr="A picture containing text, tableware, plate, dishware&#10;&#10;Description automatically generated">
                <a:extLst>
                  <a:ext uri="{FF2B5EF4-FFF2-40B4-BE49-F238E27FC236}">
                    <a16:creationId xmlns:a16="http://schemas.microsoft.com/office/drawing/2014/main" id="{001F0265-0267-2361-9ADC-00250A700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7522" y="3851297"/>
                <a:ext cx="2488815" cy="877283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5ADC450-F1B2-7D8B-DEFD-FF518F3AF297}"/>
              </a:ext>
            </a:extLst>
          </p:cNvPr>
          <p:cNvGrpSpPr/>
          <p:nvPr/>
        </p:nvGrpSpPr>
        <p:grpSpPr>
          <a:xfrm>
            <a:off x="2054914" y="6313028"/>
            <a:ext cx="3341593" cy="1212843"/>
            <a:chOff x="2054914" y="6362187"/>
            <a:chExt cx="3341593" cy="121284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DDAFCA7-7416-DF3B-3649-947810881BAE}"/>
                </a:ext>
              </a:extLst>
            </p:cNvPr>
            <p:cNvSpPr/>
            <p:nvPr/>
          </p:nvSpPr>
          <p:spPr bwMode="auto">
            <a:xfrm>
              <a:off x="2054914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4B799756-3772-C25F-8AF1-197D9C80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646" y="6522343"/>
              <a:ext cx="2602129" cy="89253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852F02-B0DE-253F-3C98-6244EDE9EE94}"/>
              </a:ext>
            </a:extLst>
          </p:cNvPr>
          <p:cNvGrpSpPr/>
          <p:nvPr/>
        </p:nvGrpSpPr>
        <p:grpSpPr>
          <a:xfrm>
            <a:off x="9147401" y="6313028"/>
            <a:ext cx="3341593" cy="1212843"/>
            <a:chOff x="9147401" y="6362187"/>
            <a:chExt cx="3341593" cy="121284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D4763A9-7D3F-6DA6-60CC-E70CDE8EE682}"/>
                </a:ext>
              </a:extLst>
            </p:cNvPr>
            <p:cNvSpPr/>
            <p:nvPr/>
          </p:nvSpPr>
          <p:spPr bwMode="auto">
            <a:xfrm>
              <a:off x="9147401" y="6362187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91A45E6E-65E2-A232-86BC-0C878380B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503" y="6362752"/>
              <a:ext cx="1665388" cy="121171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ECB3D9-A2D8-363D-F2ED-24D7A27DBB8E}"/>
              </a:ext>
            </a:extLst>
          </p:cNvPr>
          <p:cNvGrpSpPr/>
          <p:nvPr/>
        </p:nvGrpSpPr>
        <p:grpSpPr>
          <a:xfrm>
            <a:off x="5601158" y="6157655"/>
            <a:ext cx="3341593" cy="1523588"/>
            <a:chOff x="5644402" y="6157655"/>
            <a:chExt cx="3341593" cy="1523588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9C96F41-6DB3-CFA4-A8A9-E651D1B424DB}"/>
                </a:ext>
              </a:extLst>
            </p:cNvPr>
            <p:cNvSpPr/>
            <p:nvPr/>
          </p:nvSpPr>
          <p:spPr bwMode="auto">
            <a:xfrm>
              <a:off x="5644402" y="6313028"/>
              <a:ext cx="3341593" cy="121284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CE63A88-AB55-9617-F1D6-917CF4091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60" b="24177"/>
            <a:stretch/>
          </p:blipFill>
          <p:spPr>
            <a:xfrm>
              <a:off x="5989498" y="6157655"/>
              <a:ext cx="2651400" cy="1523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411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C-0D5A-4F9F-AFA0-A2B12E92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473" y="3505403"/>
            <a:ext cx="3095455" cy="1218795"/>
          </a:xfrm>
        </p:spPr>
        <p:txBody>
          <a:bodyPr/>
          <a:lstStyle/>
          <a:p>
            <a:r>
              <a:rPr lang="en-IN" dirty="0"/>
              <a:t>Q &amp;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2E7D9-93C0-ECB8-84E5-B75DFAFD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185" y="4400107"/>
            <a:ext cx="3633591" cy="36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31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737F70-64DD-4F8E-A3F2-F35BD38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361145-5F34-4A6D-86DB-6D5F307771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Praveen Raghuvanshi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2446A7-5246-414F-80CA-48BFD60D37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@praveenraghuvan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C003113-5092-40DF-9F55-ED688FF791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0229" y="2463467"/>
            <a:ext cx="6846441" cy="676725"/>
          </a:xfrm>
        </p:spPr>
        <p:txBody>
          <a:bodyPr/>
          <a:lstStyle/>
          <a:p>
            <a:r>
              <a:rPr lang="en-IN" dirty="0"/>
              <a:t>Applying Data Science and Machine Learning using Microsoft </a:t>
            </a:r>
            <a:r>
              <a:rPr lang="en-IN" dirty="0" err="1"/>
              <a:t>.Net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4EDF1-4892-AAE2-7FA5-38FF6732D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724" y="4114800"/>
            <a:ext cx="3633591" cy="36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126349" cy="598305"/>
          </a:xfrm>
        </p:spPr>
        <p:txBody>
          <a:bodyPr/>
          <a:lstStyle/>
          <a:p>
            <a:r>
              <a:rPr lang="en-US" dirty="0"/>
              <a:t>Wakeup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936F-F3F9-4D87-AEDF-B036050C23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0135" y="1865461"/>
            <a:ext cx="12357991" cy="571374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How many didn't like lunch?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How many are not </a:t>
            </a:r>
            <a:r>
              <a:rPr lang="en-US" sz="3600" dirty="0" err="1"/>
              <a:t>.Net</a:t>
            </a:r>
            <a:r>
              <a:rPr lang="en-US" sz="3600" dirty="0"/>
              <a:t> developers?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How many of you haven't tried their hands in data science and Machine learning?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How many of you haven't programmed in Python/R?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How many of you have been trying </a:t>
            </a:r>
            <a:r>
              <a:rPr lang="en-US" sz="3600" dirty="0" err="1"/>
              <a:t>thier</a:t>
            </a:r>
            <a:r>
              <a:rPr lang="en-US" sz="3600" dirty="0"/>
              <a:t> hands in DS and ML and struggling due to non </a:t>
            </a:r>
            <a:r>
              <a:rPr lang="en-US" sz="3600" dirty="0" err="1"/>
              <a:t>.Net</a:t>
            </a:r>
            <a:r>
              <a:rPr lang="en-US" sz="3600" dirty="0"/>
              <a:t> ecosystem?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61648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126349" cy="598305"/>
          </a:xfrm>
        </p:spPr>
        <p:txBody>
          <a:bodyPr/>
          <a:lstStyle/>
          <a:p>
            <a:r>
              <a:rPr lang="en-US" dirty="0"/>
              <a:t>Identify Language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128A3F-A4DD-4014-93CA-BD815AF54E02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1300163" y="1865313"/>
            <a:ext cx="10972800" cy="88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/>
              <a:t>Maidin</a:t>
            </a:r>
            <a:r>
              <a:rPr lang="en-US" sz="4000" b="1" dirty="0"/>
              <a:t> </a:t>
            </a:r>
            <a:r>
              <a:rPr lang="en-US" sz="4000" b="1" dirty="0" err="1"/>
              <a:t>mhaith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E286B-96BC-49A0-834C-9DFB55EC0C93}"/>
              </a:ext>
            </a:extLst>
          </p:cNvPr>
          <p:cNvSpPr txBox="1"/>
          <p:nvPr/>
        </p:nvSpPr>
        <p:spPr>
          <a:xfrm>
            <a:off x="4796323" y="3255270"/>
            <a:ext cx="3690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9245">
              <a:buSzPct val="90000"/>
            </a:pPr>
            <a:r>
              <a:rPr lang="en-US" sz="4000" b="1" dirty="0" err="1">
                <a:solidFill>
                  <a:schemeClr val="bg1"/>
                </a:solidFill>
                <a:cs typeface="Segoe UI" panose="020B0502040204020203" pitchFamily="34" charset="0"/>
              </a:rPr>
              <a:t>Guten</a:t>
            </a:r>
            <a:r>
              <a:rPr lang="en-US" sz="4000" b="1" dirty="0">
                <a:solidFill>
                  <a:schemeClr val="bg1"/>
                </a:solidFill>
                <a:cs typeface="Segoe UI" panose="020B0502040204020203" pitchFamily="34" charset="0"/>
              </a:rPr>
              <a:t> Morgen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C2596-FC35-4B84-A53B-E6B730947407}"/>
              </a:ext>
            </a:extLst>
          </p:cNvPr>
          <p:cNvSpPr/>
          <p:nvPr/>
        </p:nvSpPr>
        <p:spPr>
          <a:xfrm>
            <a:off x="8887241" y="4552564"/>
            <a:ext cx="44243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cs typeface="Segoe UI" panose="020B0502040204020203" pitchFamily="34" charset="0"/>
              </a:rPr>
              <a:t>おはよ</a:t>
            </a:r>
            <a:r>
              <a:rPr lang="en-US" sz="4000" dirty="0"/>
              <a:t> </a:t>
            </a:r>
            <a:r>
              <a:rPr lang="en-US" sz="4000" b="1" dirty="0">
                <a:solidFill>
                  <a:schemeClr val="bg1"/>
                </a:solidFill>
                <a:cs typeface="Segoe UI" panose="020B0502040204020203" pitchFamily="34" charset="0"/>
              </a:rPr>
              <a:t>ございます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4B704-BAFD-45AF-92EF-B1B2E0BD92DF}"/>
              </a:ext>
            </a:extLst>
          </p:cNvPr>
          <p:cNvSpPr/>
          <p:nvPr/>
        </p:nvSpPr>
        <p:spPr>
          <a:xfrm>
            <a:off x="1300163" y="5652205"/>
            <a:ext cx="24717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altLang="en-US" sz="4000" dirty="0">
                <a:solidFill>
                  <a:schemeClr val="bg1"/>
                </a:solidFill>
                <a:cs typeface="Mangal"/>
              </a:rPr>
              <a:t>शुभ प्रभात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34D0C-3BEE-40E6-A436-140DB36D96B9}"/>
              </a:ext>
            </a:extLst>
          </p:cNvPr>
          <p:cNvSpPr txBox="1"/>
          <p:nvPr/>
        </p:nvSpPr>
        <p:spPr>
          <a:xfrm>
            <a:off x="4842580" y="6528060"/>
            <a:ext cx="4129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19245">
              <a:buSzPct val="90000"/>
            </a:pPr>
            <a:r>
              <a:rPr lang="en-US" sz="4000" b="1" dirty="0">
                <a:solidFill>
                  <a:schemeClr val="bg2"/>
                </a:solidFill>
                <a:cs typeface="Segoe UI" panose="020B0502040204020203" pitchFamily="34" charset="0"/>
              </a:rPr>
              <a:t>Good Morning</a:t>
            </a:r>
          </a:p>
        </p:txBody>
      </p:sp>
    </p:spTree>
    <p:extLst>
      <p:ext uri="{BB962C8B-B14F-4D97-AF65-F5344CB8AC3E}">
        <p14:creationId xmlns:p14="http://schemas.microsoft.com/office/powerpoint/2010/main" val="113299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6126349" cy="598305"/>
          </a:xfrm>
        </p:spPr>
        <p:txBody>
          <a:bodyPr/>
          <a:lstStyle/>
          <a:p>
            <a:r>
              <a:rPr lang="en-US" dirty="0"/>
              <a:t>Programming Languages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8E6F-BA8D-4450-A0D5-AD5475B92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24F9F-F77C-40FC-9BA3-56727A65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84" y="2234793"/>
            <a:ext cx="10083298" cy="4817517"/>
          </a:xfrm>
          <a:prstGeom prst="rect">
            <a:avLst/>
          </a:prstGeom>
        </p:spPr>
      </p:pic>
      <p:pic>
        <p:nvPicPr>
          <p:cNvPr id="7" name="Picture 10" descr="python icon">
            <a:extLst>
              <a:ext uri="{FF2B5EF4-FFF2-40B4-BE49-F238E27FC236}">
                <a16:creationId xmlns:a16="http://schemas.microsoft.com/office/drawing/2014/main" id="{D1D30B2D-8859-45BA-A677-F8860533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4" y="3854563"/>
            <a:ext cx="1577975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File:R logo.svg">
            <a:extLst>
              <a:ext uri="{FF2B5EF4-FFF2-40B4-BE49-F238E27FC236}">
                <a16:creationId xmlns:a16="http://schemas.microsoft.com/office/drawing/2014/main" id="{A1AFE658-E6C4-4C18-BF39-57E4C8126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388" y="3854563"/>
            <a:ext cx="1399020" cy="108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03DDF5-8983-4331-B033-EE3930070BD7}"/>
              </a:ext>
            </a:extLst>
          </p:cNvPr>
          <p:cNvSpPr/>
          <p:nvPr/>
        </p:nvSpPr>
        <p:spPr>
          <a:xfrm>
            <a:off x="2103120" y="7457467"/>
            <a:ext cx="9658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https://insights.dice.com/2019/10/24/tiobe-top-eight-top-ten-open/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-430559"/>
            <a:ext cx="11338430" cy="1794915"/>
          </a:xfrm>
        </p:spPr>
        <p:txBody>
          <a:bodyPr/>
          <a:lstStyle/>
          <a:p>
            <a:r>
              <a:rPr lang="en-US" dirty="0"/>
              <a:t>Data Science – Exploratory Data Analysis(EDA)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98E6F-BA8D-4450-A0D5-AD5475B926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8782" y="1865461"/>
            <a:ext cx="10972800" cy="1477328"/>
          </a:xfrm>
        </p:spPr>
        <p:txBody>
          <a:bodyPr/>
          <a:lstStyle/>
          <a:p>
            <a:r>
              <a:rPr lang="en-US" b="1" dirty="0"/>
              <a:t>As per Wiki…</a:t>
            </a:r>
          </a:p>
          <a:p>
            <a:endParaRPr lang="en-US" dirty="0"/>
          </a:p>
          <a:p>
            <a:r>
              <a:rPr lang="en-US" sz="2400" i="1" dirty="0"/>
              <a:t>“In statistics, exploratory data analysis (EDA) is an approach of analyzing data sets to summarize their main characteristics, often with visual methods.”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3DDF5-8983-4331-B033-EE3930070BD7}"/>
              </a:ext>
            </a:extLst>
          </p:cNvPr>
          <p:cNvSpPr/>
          <p:nvPr/>
        </p:nvSpPr>
        <p:spPr>
          <a:xfrm>
            <a:off x="2103120" y="7457467"/>
            <a:ext cx="965835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https://insights.dice.com/2019/10/24/tiobe-top-eight-top-ten-open/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1E30CBB-4203-474F-BAA1-2C746027DFA8}"/>
              </a:ext>
            </a:extLst>
          </p:cNvPr>
          <p:cNvSpPr txBox="1">
            <a:spLocks/>
          </p:cNvSpPr>
          <p:nvPr/>
        </p:nvSpPr>
        <p:spPr>
          <a:xfrm>
            <a:off x="983045" y="3448684"/>
            <a:ext cx="5326315" cy="36130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4309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48618" marR="0" indent="0" algn="l" defTabSz="11192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11516" marR="0" indent="-21716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28676" marR="0" indent="-201922" algn="l" defTabSz="11192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96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077924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37548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97172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6795" indent="-279812" algn="l" defTabSz="111924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Buy a House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No of bedrooms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Type (Apartment, Villa)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Locality</a:t>
            </a:r>
          </a:p>
          <a:p>
            <a:pPr marL="617209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2"/>
                </a:solidFill>
              </a:rPr>
              <a:t>Crime Rate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7D14D-B9BD-4BFC-8912-2721F1405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54" y="3787137"/>
            <a:ext cx="3879611" cy="32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4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C06BA-1A18-4B7A-9C42-D93807DE3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30" y="766051"/>
            <a:ext cx="11338430" cy="598305"/>
          </a:xfrm>
        </p:spPr>
        <p:txBody>
          <a:bodyPr/>
          <a:lstStyle/>
          <a:p>
            <a:r>
              <a:rPr lang="en-US" dirty="0"/>
              <a:t>EDA </a:t>
            </a:r>
            <a:r>
              <a:rPr lang="en-US" dirty="0" err="1"/>
              <a:t>Datastructure</a:t>
            </a:r>
            <a:r>
              <a:rPr lang="en-US" dirty="0"/>
              <a:t> : </a:t>
            </a:r>
            <a:r>
              <a:rPr lang="en-US" dirty="0" err="1"/>
              <a:t>DataFrame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F5C20-181C-4618-A83D-C918C9F1F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4FF5AF-6485-4640-B47C-E4195FDF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30" y="1896102"/>
            <a:ext cx="9077786" cy="4333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0AC2D-42E7-4F4A-A8E3-3D80B47E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129" y="1861644"/>
            <a:ext cx="3701445" cy="43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2.xml><?xml version="1.0" encoding="utf-8"?>
<a:theme xmlns:a="http://schemas.openxmlformats.org/drawingml/2006/main" name="1_Document template - Corp grid">
  <a:themeElements>
    <a:clrScheme name="Personnalisé 1">
      <a:dk1>
        <a:srgbClr val="000000"/>
      </a:dk1>
      <a:lt1>
        <a:srgbClr val="FFFFFF"/>
      </a:lt1>
      <a:dk2>
        <a:srgbClr val="243A5E"/>
      </a:dk2>
      <a:lt2>
        <a:srgbClr val="50E6FF"/>
      </a:lt2>
      <a:accent1>
        <a:srgbClr val="0078D4"/>
      </a:accent1>
      <a:accent2>
        <a:srgbClr val="D83B01"/>
      </a:accent2>
      <a:accent3>
        <a:srgbClr val="107C10"/>
      </a:accent3>
      <a:accent4>
        <a:srgbClr val="8661C5"/>
      </a:accent4>
      <a:accent5>
        <a:srgbClr val="008575"/>
      </a:accent5>
      <a:accent6>
        <a:srgbClr val="FFB900"/>
      </a:accent6>
      <a:hlink>
        <a:srgbClr val="505050"/>
      </a:hlink>
      <a:folHlink>
        <a:srgbClr val="505050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1A99765A-B52B-45C8-8F60-BFFF66046259}" vid="{C5B0352E-D9F5-475F-BFE9-E2A1178029C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6A37E6996C184D85BF3BA8E3563761" ma:contentTypeVersion="17" ma:contentTypeDescription="Create a new document." ma:contentTypeScope="" ma:versionID="b04b0f682109e26dfcf23d3ec791eea3">
  <xsd:schema xmlns:xsd="http://www.w3.org/2001/XMLSchema" xmlns:xs="http://www.w3.org/2001/XMLSchema" xmlns:p="http://schemas.microsoft.com/office/2006/metadata/properties" xmlns:ns3="8e29ddae-502e-47f8-b6ac-1930e43e0c49" xmlns:ns4="f9ea4d1f-cef4-4148-b1b3-16bb27743a9d" targetNamespace="http://schemas.microsoft.com/office/2006/metadata/properties" ma:root="true" ma:fieldsID="b5c22b08b9fbb4579c23eff281777499" ns3:_="" ns4:_="">
    <xsd:import namespace="8e29ddae-502e-47f8-b6ac-1930e43e0c49"/>
    <xsd:import namespace="f9ea4d1f-cef4-4148-b1b3-16bb27743a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29ddae-502e-47f8-b6ac-1930e43e0c4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7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ea4d1f-cef4-4148-b1b3-16bb27743a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6" nillable="true" ma:displayName="Hashtags" ma:description="" ma:list="{eb00c052-285e-4661-8b6e-1e6352ee6582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TS_x0020_Hashtags xmlns="f9ea4d1f-cef4-4148-b1b3-16bb27743a9d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558663-87D8-497C-9D0E-56EDB9CCC226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e29ddae-502e-47f8-b6ac-1930e43e0c49"/>
    <ds:schemaRef ds:uri="f9ea4d1f-cef4-4148-b1b3-16bb27743a9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DE981C-02F8-499E-81ED-0B76C44C2D1D}">
  <ds:schemaRefs>
    <ds:schemaRef ds:uri="http://schemas.microsoft.com/office/2006/metadata/properties"/>
    <ds:schemaRef ds:uri="http://www.w3.org/2000/xmlns/"/>
    <ds:schemaRef ds:uri="f9ea4d1f-cef4-4148-b1b3-16bb27743a9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C661D46-9602-48E1-9F42-2B7287AF02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Windows_PowerPoint_Template-2020</Template>
  <TotalTime>0</TotalTime>
  <Words>813</Words>
  <Application>Microsoft Office PowerPoint</Application>
  <PresentationFormat>Custom</PresentationFormat>
  <Paragraphs>130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Segoe UI Semibold</vt:lpstr>
      <vt:lpstr>Poppins</vt:lpstr>
      <vt:lpstr>Wingdings</vt:lpstr>
      <vt:lpstr>Arial</vt:lpstr>
      <vt:lpstr>Segoe UI Semibold (Headings)</vt:lpstr>
      <vt:lpstr>Segoe UI</vt:lpstr>
      <vt:lpstr>Poppins Light</vt:lpstr>
      <vt:lpstr>Calibri</vt:lpstr>
      <vt:lpstr>Document template - Corp grid</vt:lpstr>
      <vt:lpstr>1_Document template - Corp grid</vt:lpstr>
      <vt:lpstr>PowerPoint Presentation</vt:lpstr>
      <vt:lpstr>Praveen Raghuvanshi</vt:lpstr>
      <vt:lpstr>Applying Data Science and Machine Learning  Using Microsoft .Net</vt:lpstr>
      <vt:lpstr>Acknowledgements</vt:lpstr>
      <vt:lpstr>Wakeup</vt:lpstr>
      <vt:lpstr>Identify Language</vt:lpstr>
      <vt:lpstr>Programming Languages</vt:lpstr>
      <vt:lpstr>Data Science – Exploratory Data Analysis(EDA)</vt:lpstr>
      <vt:lpstr>EDA Datastructure : DataFrame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Pre-Requisites of ML</vt:lpstr>
      <vt:lpstr>ML Frameworks</vt:lpstr>
      <vt:lpstr>Why         ?</vt:lpstr>
      <vt:lpstr>Why         ?</vt:lpstr>
      <vt:lpstr>What is ML.Net ?</vt:lpstr>
      <vt:lpstr>What is ML.Net ?</vt:lpstr>
      <vt:lpstr>ML.Net – Proven at Scale, Enterprise ready</vt:lpstr>
      <vt:lpstr>ML.Net – Possibilities</vt:lpstr>
      <vt:lpstr>ML.Net – Workflow</vt:lpstr>
      <vt:lpstr>ML.Net – Data Pipeline</vt:lpstr>
      <vt:lpstr>Cricket – EDA and Prediction</vt:lpstr>
      <vt:lpstr>Tools and Frameworks</vt:lpstr>
      <vt:lpstr>Cricket : Problem Statement</vt:lpstr>
      <vt:lpstr>Dataset</vt:lpstr>
      <vt:lpstr>Data Cleaning</vt:lpstr>
      <vt:lpstr>Prediction</vt:lpstr>
      <vt:lpstr>ML.Net – API (Jupyter Notebook)</vt:lpstr>
      <vt:lpstr>ML.Net – AutoML (Model Builder)</vt:lpstr>
      <vt:lpstr>ML.Net – Web App</vt:lpstr>
      <vt:lpstr>Demo</vt:lpstr>
      <vt:lpstr>ML.Net : Customer Stories</vt:lpstr>
      <vt:lpstr>ML.Net : Model Builder(AutoML)</vt:lpstr>
      <vt:lpstr>References</vt:lpstr>
      <vt:lpstr>Resource</vt:lpstr>
      <vt:lpstr>PowerPoint Presentation</vt:lpstr>
      <vt:lpstr>Q &amp; A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or presentation title</dc:title>
  <dc:creator/>
  <cp:lastModifiedBy/>
  <cp:revision>13</cp:revision>
  <dcterms:created xsi:type="dcterms:W3CDTF">2020-10-17T05:30:34Z</dcterms:created>
  <dcterms:modified xsi:type="dcterms:W3CDTF">2022-10-21T07:09:39Z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vijoris@microsoft.com</vt:lpwstr>
  </property>
  <property fmtid="{D5CDD505-2E9C-101B-9397-08002B2CF9AE}" pid="5" name="MSIP_Label_f42aa342-8706-4288-bd11-ebb85995028c_SetDate">
    <vt:lpwstr>2018-06-21T17:19:54.4078926Z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ContentTypeId">
    <vt:lpwstr>0x010100FB6A37E6996C184D85BF3BA8E3563761</vt:lpwstr>
  </property>
</Properties>
</file>